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E2E1"/>
          </a:solidFill>
        </a:fill>
      </a:tcStyle>
    </a:wholeTbl>
    <a:band2H>
      <a:tcTxStyle b="def" i="def"/>
      <a:tcStyle>
        <a:tcBdr/>
        <a:fill>
          <a:solidFill>
            <a:srgbClr val="F1F1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4"/>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8E8"/>
          </a:solidFill>
        </a:fill>
      </a:tcStyle>
    </a:wholeTbl>
    <a:band2H>
      <a:tcTxStyle b="def" i="def"/>
      <a:tcStyle>
        <a:tcBdr/>
        <a:fill>
          <a:solidFill>
            <a:srgbClr val="EFF4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ECD0"/>
          </a:solidFill>
        </a:fill>
      </a:tcStyle>
    </a:wholeTbl>
    <a:band2H>
      <a:tcTxStyle b="def" i="def"/>
      <a:tcStyle>
        <a:tcBdr/>
        <a:fill>
          <a:solidFill>
            <a:srgbClr val="FAF6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5CC"/>
          </a:solidFill>
        </a:fill>
      </a:tcStyle>
    </a:wholeTbl>
    <a:band2H>
      <a:tcTxStyle b="def" i="def"/>
      <a:tcStyle>
        <a:tcBdr/>
        <a:fill>
          <a:solidFill>
            <a:srgbClr val="F2F2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6" name="Shape 106"/>
          <p:cNvSpPr/>
          <p:nvPr>
            <p:ph type="sldImg"/>
          </p:nvPr>
        </p:nvSpPr>
        <p:spPr>
          <a:xfrm>
            <a:off x="1143000" y="685800"/>
            <a:ext cx="4572000" cy="3429000"/>
          </a:xfrm>
          <a:prstGeom prst="rect">
            <a:avLst/>
          </a:prstGeom>
        </p:spPr>
        <p:txBody>
          <a:bodyPr/>
          <a:lstStyle/>
          <a:p>
            <a:pPr/>
          </a:p>
        </p:txBody>
      </p:sp>
      <p:sp>
        <p:nvSpPr>
          <p:cNvPr id="107" name="Shape 10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3175" y="6400800"/>
            <a:ext cx="12188825" cy="457200"/>
          </a:xfrm>
          <a:prstGeom prst="rect">
            <a:avLst/>
          </a:prstGeom>
          <a:solidFill>
            <a:srgbClr val="82847C"/>
          </a:solidFill>
          <a:ln w="12700">
            <a:miter lim="400000"/>
          </a:ln>
        </p:spPr>
        <p:txBody>
          <a:bodyPr lIns="45719" rIns="45719"/>
          <a:lstStyle/>
          <a:p>
            <a:pPr/>
          </a:p>
        </p:txBody>
      </p:sp>
      <p:sp>
        <p:nvSpPr>
          <p:cNvPr id="15" name="Rectangle 7"/>
          <p:cNvSpPr/>
          <p:nvPr/>
        </p:nvSpPr>
        <p:spPr>
          <a:xfrm>
            <a:off x="14" y="6334316"/>
            <a:ext cx="12188826" cy="64009"/>
          </a:xfrm>
          <a:prstGeom prst="rect">
            <a:avLst/>
          </a:prstGeom>
          <a:solidFill>
            <a:schemeClr val="accent4"/>
          </a:solidFill>
          <a:ln w="12700">
            <a:miter lim="400000"/>
          </a:ln>
        </p:spPr>
        <p:txBody>
          <a:bodyPr lIns="45719" rIns="45719"/>
          <a:lstStyle/>
          <a:p>
            <a:pPr/>
          </a:p>
        </p:txBody>
      </p:sp>
      <p:sp>
        <p:nvSpPr>
          <p:cNvPr id="16" name="Title Text"/>
          <p:cNvSpPr txBox="1"/>
          <p:nvPr>
            <p:ph type="title"/>
          </p:nvPr>
        </p:nvSpPr>
        <p:spPr>
          <a:xfrm>
            <a:off x="1097280" y="758951"/>
            <a:ext cx="10058401" cy="3566161"/>
          </a:xfrm>
          <a:prstGeom prst="rect">
            <a:avLst/>
          </a:prstGeom>
        </p:spPr>
        <p:txBody>
          <a:bodyPr/>
          <a:lstStyle>
            <a:lvl1pPr>
              <a:defRPr sz="8000">
                <a:solidFill>
                  <a:srgbClr val="262626"/>
                </a:solidFill>
              </a:defRPr>
            </a:lvl1pPr>
          </a:lstStyle>
          <a:p>
            <a:pPr/>
            <a:r>
              <a:t>Title Text</a:t>
            </a:r>
          </a:p>
        </p:txBody>
      </p:sp>
      <p:sp>
        <p:nvSpPr>
          <p:cNvPr id="17" name="Body Level One…"/>
          <p:cNvSpPr txBox="1"/>
          <p:nvPr>
            <p:ph type="body" sz="quarter" idx="1"/>
          </p:nvPr>
        </p:nvSpPr>
        <p:spPr>
          <a:xfrm>
            <a:off x="1100050" y="4455621"/>
            <a:ext cx="10058401" cy="1143001"/>
          </a:xfrm>
          <a:prstGeom prst="rect">
            <a:avLst/>
          </a:prstGeom>
        </p:spPr>
        <p:txBody>
          <a:bodyPr lIns="45719" tIns="45719" rIns="45719" bIns="45719"/>
          <a:lstStyle>
            <a:lvl1pPr marL="0" indent="0">
              <a:buClrTx/>
              <a:buSzTx/>
              <a:buFontTx/>
              <a:buNone/>
              <a:defRPr cap="all" spc="200" sz="2400">
                <a:solidFill>
                  <a:srgbClr val="514949"/>
                </a:solidFill>
                <a:latin typeface="Calibri Light"/>
                <a:ea typeface="Calibri Light"/>
                <a:cs typeface="Calibri Light"/>
                <a:sym typeface="Calibri Light"/>
              </a:defRPr>
            </a:lvl1pPr>
            <a:lvl2pPr marL="0" indent="457200">
              <a:buClrTx/>
              <a:buSzTx/>
              <a:buFontTx/>
              <a:buNone/>
              <a:defRPr cap="all" spc="200" sz="2400">
                <a:solidFill>
                  <a:srgbClr val="514949"/>
                </a:solidFill>
                <a:latin typeface="Calibri Light"/>
                <a:ea typeface="Calibri Light"/>
                <a:cs typeface="Calibri Light"/>
                <a:sym typeface="Calibri Light"/>
              </a:defRPr>
            </a:lvl2pPr>
            <a:lvl3pPr marL="0" indent="914400">
              <a:buClrTx/>
              <a:buSzTx/>
              <a:buFontTx/>
              <a:buNone/>
              <a:defRPr cap="all" spc="200" sz="2400">
                <a:solidFill>
                  <a:srgbClr val="514949"/>
                </a:solidFill>
                <a:latin typeface="Calibri Light"/>
                <a:ea typeface="Calibri Light"/>
                <a:cs typeface="Calibri Light"/>
                <a:sym typeface="Calibri Light"/>
              </a:defRPr>
            </a:lvl3pPr>
            <a:lvl4pPr marL="0" indent="1371600">
              <a:buClrTx/>
              <a:buSzTx/>
              <a:buFontTx/>
              <a:buNone/>
              <a:defRPr cap="all" spc="200" sz="2400">
                <a:solidFill>
                  <a:srgbClr val="514949"/>
                </a:solidFill>
                <a:latin typeface="Calibri Light"/>
                <a:ea typeface="Calibri Light"/>
                <a:cs typeface="Calibri Light"/>
                <a:sym typeface="Calibri Light"/>
              </a:defRPr>
            </a:lvl4pPr>
            <a:lvl5pPr marL="0" indent="1828800">
              <a:buClrTx/>
              <a:buSzTx/>
              <a:buFontTx/>
              <a:buNone/>
              <a:defRPr cap="all" spc="200" sz="2400">
                <a:solidFill>
                  <a:srgbClr val="514949"/>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18" name="Straight Connector 8"/>
          <p:cNvSpPr/>
          <p:nvPr/>
        </p:nvSpPr>
        <p:spPr>
          <a:xfrm>
            <a:off x="1207657" y="4343400"/>
            <a:ext cx="9875522" cy="0"/>
          </a:xfrm>
          <a:prstGeom prst="line">
            <a:avLst/>
          </a:prstGeom>
          <a:ln w="6350">
            <a:solidFill>
              <a:srgbClr val="808080"/>
            </a:solidFill>
          </a:ln>
        </p:spPr>
        <p:txBody>
          <a:bodyPr lIns="45719" rIns="45719"/>
          <a:lstStyle/>
          <a:p>
            <a:pP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 name="Title Text"/>
          <p:cNvSpPr txBox="1"/>
          <p:nvPr>
            <p:ph type="title"/>
          </p:nvPr>
        </p:nvSpPr>
        <p:spPr>
          <a:prstGeom prst="rect">
            <a:avLst/>
          </a:prstGeom>
        </p:spPr>
        <p:txBody>
          <a:bodyPr/>
          <a:lstStyle/>
          <a:p>
            <a:pPr/>
            <a:r>
              <a:t>Title Text</a:t>
            </a:r>
          </a:p>
        </p:txBody>
      </p:sp>
      <p:sp>
        <p:nvSpPr>
          <p:cNvPr id="27" name="Body Level One…"/>
          <p:cNvSpPr txBox="1"/>
          <p:nvPr>
            <p:ph type="body" idx="1"/>
          </p:nvPr>
        </p:nvSpPr>
        <p:spPr>
          <a:xfrm>
            <a:off x="1097280" y="1845734"/>
            <a:ext cx="10058401"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35" name="Rectangle 6"/>
          <p:cNvSpPr/>
          <p:nvPr/>
        </p:nvSpPr>
        <p:spPr>
          <a:xfrm>
            <a:off x="3175" y="6400800"/>
            <a:ext cx="12188825" cy="457200"/>
          </a:xfrm>
          <a:prstGeom prst="rect">
            <a:avLst/>
          </a:prstGeom>
          <a:solidFill>
            <a:srgbClr val="82847C"/>
          </a:solidFill>
          <a:ln w="12700">
            <a:miter lim="400000"/>
          </a:ln>
        </p:spPr>
        <p:txBody>
          <a:bodyPr lIns="45719" rIns="45719"/>
          <a:lstStyle/>
          <a:p>
            <a:pPr/>
          </a:p>
        </p:txBody>
      </p:sp>
      <p:sp>
        <p:nvSpPr>
          <p:cNvPr id="36" name="Rectangle 7"/>
          <p:cNvSpPr/>
          <p:nvPr/>
        </p:nvSpPr>
        <p:spPr>
          <a:xfrm>
            <a:off x="14" y="6334316"/>
            <a:ext cx="12188826" cy="64009"/>
          </a:xfrm>
          <a:prstGeom prst="rect">
            <a:avLst/>
          </a:prstGeom>
          <a:solidFill>
            <a:schemeClr val="accent4"/>
          </a:solidFill>
          <a:ln w="12700">
            <a:miter lim="400000"/>
          </a:ln>
        </p:spPr>
        <p:txBody>
          <a:bodyPr lIns="45719" rIns="45719"/>
          <a:lstStyle/>
          <a:p>
            <a:pPr/>
          </a:p>
        </p:txBody>
      </p:sp>
      <p:sp>
        <p:nvSpPr>
          <p:cNvPr id="37" name="Title Text"/>
          <p:cNvSpPr txBox="1"/>
          <p:nvPr>
            <p:ph type="title"/>
          </p:nvPr>
        </p:nvSpPr>
        <p:spPr>
          <a:xfrm>
            <a:off x="1097280" y="758951"/>
            <a:ext cx="10058401" cy="3566161"/>
          </a:xfrm>
          <a:prstGeom prst="rect">
            <a:avLst/>
          </a:prstGeom>
        </p:spPr>
        <p:txBody>
          <a:bodyPr/>
          <a:lstStyle>
            <a:lvl1pPr>
              <a:defRPr sz="8000">
                <a:solidFill>
                  <a:srgbClr val="262626"/>
                </a:solidFill>
              </a:defRPr>
            </a:lvl1pPr>
          </a:lstStyle>
          <a:p>
            <a:pPr/>
            <a:r>
              <a:t>Title Text</a:t>
            </a:r>
          </a:p>
        </p:txBody>
      </p:sp>
      <p:sp>
        <p:nvSpPr>
          <p:cNvPr id="38" name="Body Level One…"/>
          <p:cNvSpPr txBox="1"/>
          <p:nvPr>
            <p:ph type="body" sz="quarter" idx="1"/>
          </p:nvPr>
        </p:nvSpPr>
        <p:spPr>
          <a:xfrm>
            <a:off x="1097280" y="4453128"/>
            <a:ext cx="10058401" cy="1143001"/>
          </a:xfrm>
          <a:prstGeom prst="rect">
            <a:avLst/>
          </a:prstGeom>
        </p:spPr>
        <p:txBody>
          <a:bodyPr lIns="45719" tIns="45719" rIns="45719" bIns="45719"/>
          <a:lstStyle>
            <a:lvl1pPr marL="0" indent="0">
              <a:buClrTx/>
              <a:buSzTx/>
              <a:buFontTx/>
              <a:buNone/>
              <a:defRPr cap="all" spc="200" sz="2400">
                <a:solidFill>
                  <a:srgbClr val="514949"/>
                </a:solidFill>
                <a:latin typeface="Calibri Light"/>
                <a:ea typeface="Calibri Light"/>
                <a:cs typeface="Calibri Light"/>
                <a:sym typeface="Calibri Light"/>
              </a:defRPr>
            </a:lvl1pPr>
            <a:lvl2pPr marL="0" indent="457200">
              <a:buClrTx/>
              <a:buSzTx/>
              <a:buFontTx/>
              <a:buNone/>
              <a:defRPr cap="all" spc="200" sz="2400">
                <a:solidFill>
                  <a:srgbClr val="514949"/>
                </a:solidFill>
                <a:latin typeface="Calibri Light"/>
                <a:ea typeface="Calibri Light"/>
                <a:cs typeface="Calibri Light"/>
                <a:sym typeface="Calibri Light"/>
              </a:defRPr>
            </a:lvl2pPr>
            <a:lvl3pPr marL="0" indent="914400">
              <a:buClrTx/>
              <a:buSzTx/>
              <a:buFontTx/>
              <a:buNone/>
              <a:defRPr cap="all" spc="200" sz="2400">
                <a:solidFill>
                  <a:srgbClr val="514949"/>
                </a:solidFill>
                <a:latin typeface="Calibri Light"/>
                <a:ea typeface="Calibri Light"/>
                <a:cs typeface="Calibri Light"/>
                <a:sym typeface="Calibri Light"/>
              </a:defRPr>
            </a:lvl3pPr>
            <a:lvl4pPr marL="0" indent="1371600">
              <a:buClrTx/>
              <a:buSzTx/>
              <a:buFontTx/>
              <a:buNone/>
              <a:defRPr cap="all" spc="200" sz="2400">
                <a:solidFill>
                  <a:srgbClr val="514949"/>
                </a:solidFill>
                <a:latin typeface="Calibri Light"/>
                <a:ea typeface="Calibri Light"/>
                <a:cs typeface="Calibri Light"/>
                <a:sym typeface="Calibri Light"/>
              </a:defRPr>
            </a:lvl4pPr>
            <a:lvl5pPr marL="0" indent="1828800">
              <a:buClrTx/>
              <a:buSzTx/>
              <a:buFontTx/>
              <a:buNone/>
              <a:defRPr cap="all" spc="200" sz="2400">
                <a:solidFill>
                  <a:srgbClr val="514949"/>
                </a:solidFill>
                <a:latin typeface="Calibri Light"/>
                <a:ea typeface="Calibri Light"/>
                <a:cs typeface="Calibri Light"/>
                <a:sym typeface="Calibri Light"/>
              </a:defRPr>
            </a:lvl5pPr>
          </a:lstStyle>
          <a:p>
            <a:pPr/>
            <a:r>
              <a:t>Body Level One</a:t>
            </a:r>
          </a:p>
          <a:p>
            <a:pPr lvl="1"/>
            <a:r>
              <a:t>Body Level Two</a:t>
            </a:r>
          </a:p>
          <a:p>
            <a:pPr lvl="2"/>
            <a:r>
              <a:t>Body Level Three</a:t>
            </a:r>
          </a:p>
          <a:p>
            <a:pPr lvl="3"/>
            <a:r>
              <a:t>Body Level Four</a:t>
            </a:r>
          </a:p>
          <a:p>
            <a:pPr lvl="4"/>
            <a:r>
              <a:t>Body Level Five</a:t>
            </a:r>
          </a:p>
        </p:txBody>
      </p:sp>
      <p:sp>
        <p:nvSpPr>
          <p:cNvPr id="39" name="Straight Connector 8"/>
          <p:cNvSpPr/>
          <p:nvPr/>
        </p:nvSpPr>
        <p:spPr>
          <a:xfrm>
            <a:off x="1207657" y="4343400"/>
            <a:ext cx="9875522" cy="0"/>
          </a:xfrm>
          <a:prstGeom prst="line">
            <a:avLst/>
          </a:prstGeom>
          <a:ln w="6350">
            <a:solidFill>
              <a:srgbClr val="808080"/>
            </a:solidFill>
          </a:ln>
        </p:spPr>
        <p:txBody>
          <a:bodyPr lIns="45719" rIns="45719"/>
          <a:lstStyle/>
          <a:p>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half" idx="1"/>
          </p:nvPr>
        </p:nvSpPr>
        <p:spPr>
          <a:xfrm>
            <a:off x="1097277" y="1845734"/>
            <a:ext cx="4937761" cy="402336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sz="quarter" idx="1"/>
          </p:nvPr>
        </p:nvSpPr>
        <p:spPr>
          <a:xfrm>
            <a:off x="1097280" y="1846052"/>
            <a:ext cx="4937760" cy="736283"/>
          </a:xfrm>
          <a:prstGeom prst="rect">
            <a:avLst/>
          </a:prstGeom>
        </p:spPr>
        <p:txBody>
          <a:bodyPr lIns="45719" tIns="45719" rIns="45719" bIns="45719" anchor="ctr"/>
          <a:lstStyle>
            <a:lvl1pPr marL="0" indent="0">
              <a:buClrTx/>
              <a:buSzTx/>
              <a:buFontTx/>
              <a:buNone/>
              <a:defRPr cap="all">
                <a:solidFill>
                  <a:srgbClr val="514949"/>
                </a:solidFill>
              </a:defRPr>
            </a:lvl1pPr>
            <a:lvl2pPr marL="0" indent="457200">
              <a:buClrTx/>
              <a:buSzTx/>
              <a:buFontTx/>
              <a:buNone/>
              <a:defRPr cap="all">
                <a:solidFill>
                  <a:srgbClr val="514949"/>
                </a:solidFill>
              </a:defRPr>
            </a:lvl2pPr>
            <a:lvl3pPr marL="0" indent="914400">
              <a:buClrTx/>
              <a:buSzTx/>
              <a:buFontTx/>
              <a:buNone/>
              <a:defRPr cap="all">
                <a:solidFill>
                  <a:srgbClr val="514949"/>
                </a:solidFill>
              </a:defRPr>
            </a:lvl3pPr>
            <a:lvl4pPr marL="0" indent="1371600">
              <a:buClrTx/>
              <a:buSzTx/>
              <a:buFontTx/>
              <a:buNone/>
              <a:defRPr cap="all">
                <a:solidFill>
                  <a:srgbClr val="514949"/>
                </a:solidFill>
              </a:defRPr>
            </a:lvl4pPr>
            <a:lvl5pPr marL="0" indent="1828800">
              <a:buClrTx/>
              <a:buSzTx/>
              <a:buFontTx/>
              <a:buNone/>
              <a:defRPr cap="all">
                <a:solidFill>
                  <a:srgbClr val="514949"/>
                </a:solidFill>
              </a:defRPr>
            </a:lvl5pPr>
          </a:lstStyle>
          <a:p>
            <a:pPr/>
            <a:r>
              <a:t>Body Level One</a:t>
            </a:r>
          </a:p>
          <a:p>
            <a:pPr lvl="1"/>
            <a:r>
              <a:t>Body Level Two</a:t>
            </a:r>
          </a:p>
          <a:p>
            <a:pPr lvl="2"/>
            <a:r>
              <a:t>Body Level Three</a:t>
            </a:r>
          </a:p>
          <a:p>
            <a:pPr lvl="3"/>
            <a:r>
              <a:t>Body Level Four</a:t>
            </a:r>
          </a:p>
          <a:p>
            <a:pPr lvl="4"/>
            <a:r>
              <a:t>Body Level Five</a:t>
            </a:r>
          </a:p>
        </p:txBody>
      </p:sp>
      <p:sp>
        <p:nvSpPr>
          <p:cNvPr id="58" name="Text Placeholder 4"/>
          <p:cNvSpPr/>
          <p:nvPr>
            <p:ph type="body" sz="quarter" idx="21"/>
          </p:nvPr>
        </p:nvSpPr>
        <p:spPr>
          <a:xfrm>
            <a:off x="6217920" y="1846052"/>
            <a:ext cx="4937761" cy="736283"/>
          </a:xfrm>
          <a:prstGeom prst="rect">
            <a:avLst/>
          </a:prstGeom>
        </p:spPr>
        <p:txBody>
          <a:bodyPr lIns="45719" tIns="45719" rIns="45719" bIns="45719" anchor="ctr"/>
          <a:lstStyle/>
          <a:p>
            <a:pPr marL="0" indent="0">
              <a:buClrTx/>
              <a:buSzTx/>
              <a:buFontTx/>
              <a:buNone/>
              <a:defRPr cap="all">
                <a:solidFill>
                  <a:srgbClr val="514949"/>
                </a:solidFill>
              </a:defRPr>
            </a:pP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74" name="Rectangle 4"/>
          <p:cNvSpPr/>
          <p:nvPr/>
        </p:nvSpPr>
        <p:spPr>
          <a:xfrm>
            <a:off x="3175" y="6400800"/>
            <a:ext cx="12188825" cy="457200"/>
          </a:xfrm>
          <a:prstGeom prst="rect">
            <a:avLst/>
          </a:prstGeom>
          <a:solidFill>
            <a:srgbClr val="82847C"/>
          </a:solidFill>
          <a:ln w="12700">
            <a:miter lim="400000"/>
          </a:ln>
        </p:spPr>
        <p:txBody>
          <a:bodyPr lIns="45719" rIns="45719"/>
          <a:lstStyle/>
          <a:p>
            <a:pPr/>
          </a:p>
        </p:txBody>
      </p:sp>
      <p:sp>
        <p:nvSpPr>
          <p:cNvPr id="75" name="Rectangle 5"/>
          <p:cNvSpPr/>
          <p:nvPr/>
        </p:nvSpPr>
        <p:spPr>
          <a:xfrm>
            <a:off x="14" y="6334316"/>
            <a:ext cx="12188826" cy="64009"/>
          </a:xfrm>
          <a:prstGeom prst="rect">
            <a:avLst/>
          </a:prstGeom>
          <a:solidFill>
            <a:schemeClr val="accent4"/>
          </a:solidFill>
          <a:ln w="12700">
            <a:miter lim="400000"/>
          </a:ln>
        </p:spPr>
        <p:txBody>
          <a:bodyPr lIns="45719" rIns="45719"/>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83" name="Rectangle 7"/>
          <p:cNvSpPr/>
          <p:nvPr/>
        </p:nvSpPr>
        <p:spPr>
          <a:xfrm>
            <a:off x="15" y="0"/>
            <a:ext cx="4050793" cy="6858000"/>
          </a:xfrm>
          <a:prstGeom prst="rect">
            <a:avLst/>
          </a:prstGeom>
          <a:solidFill>
            <a:srgbClr val="82847C"/>
          </a:solidFill>
          <a:ln w="12700">
            <a:miter lim="400000"/>
          </a:ln>
        </p:spPr>
        <p:txBody>
          <a:bodyPr lIns="45719" rIns="45719"/>
          <a:lstStyle/>
          <a:p>
            <a:pPr/>
          </a:p>
        </p:txBody>
      </p:sp>
      <p:sp>
        <p:nvSpPr>
          <p:cNvPr id="84" name="Rectangle 8"/>
          <p:cNvSpPr/>
          <p:nvPr/>
        </p:nvSpPr>
        <p:spPr>
          <a:xfrm>
            <a:off x="4040070" y="0"/>
            <a:ext cx="64009" cy="6858000"/>
          </a:xfrm>
          <a:prstGeom prst="rect">
            <a:avLst/>
          </a:prstGeom>
          <a:solidFill>
            <a:schemeClr val="accent4"/>
          </a:solidFill>
          <a:ln w="12700">
            <a:miter lim="400000"/>
          </a:ln>
        </p:spPr>
        <p:txBody>
          <a:bodyPr lIns="45719" rIns="45719"/>
          <a:lstStyle/>
          <a:p>
            <a:pPr/>
          </a:p>
        </p:txBody>
      </p:sp>
      <p:sp>
        <p:nvSpPr>
          <p:cNvPr id="85" name="Title Text"/>
          <p:cNvSpPr txBox="1"/>
          <p:nvPr>
            <p:ph type="title"/>
          </p:nvPr>
        </p:nvSpPr>
        <p:spPr>
          <a:xfrm>
            <a:off x="457200" y="594359"/>
            <a:ext cx="3200400" cy="2286001"/>
          </a:xfrm>
          <a:prstGeom prst="rect">
            <a:avLst/>
          </a:prstGeom>
        </p:spPr>
        <p:txBody>
          <a:bodyPr/>
          <a:lstStyle>
            <a:lvl1pPr>
              <a:defRPr sz="3600">
                <a:solidFill>
                  <a:srgbClr val="FFFFFF"/>
                </a:solidFill>
              </a:defRPr>
            </a:lvl1pPr>
          </a:lstStyle>
          <a:p>
            <a:pPr/>
            <a:r>
              <a:t>Title Text</a:t>
            </a:r>
          </a:p>
        </p:txBody>
      </p:sp>
      <p:sp>
        <p:nvSpPr>
          <p:cNvPr id="86" name="Body Level One…"/>
          <p:cNvSpPr txBox="1"/>
          <p:nvPr>
            <p:ph type="body" idx="1"/>
          </p:nvPr>
        </p:nvSpPr>
        <p:spPr>
          <a:xfrm>
            <a:off x="4800600" y="731519"/>
            <a:ext cx="6492241" cy="52578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7" name="Text Placeholder 3"/>
          <p:cNvSpPr/>
          <p:nvPr>
            <p:ph type="body" sz="quarter" idx="21"/>
          </p:nvPr>
        </p:nvSpPr>
        <p:spPr>
          <a:xfrm>
            <a:off x="457200" y="2926079"/>
            <a:ext cx="3200400" cy="3379125"/>
          </a:xfrm>
          <a:prstGeom prst="rect">
            <a:avLst/>
          </a:prstGeom>
        </p:spPr>
        <p:txBody>
          <a:bodyPr lIns="45719" tIns="45719" rIns="45719" bIns="45719"/>
          <a:lstStyle/>
          <a:p>
            <a:pPr marL="0" indent="0">
              <a:buClrTx/>
              <a:buSzTx/>
              <a:buFontTx/>
              <a:buNone/>
              <a:defRPr sz="1500">
                <a:solidFill>
                  <a:srgbClr val="FFFFFF"/>
                </a:solidFill>
              </a:defRPr>
            </a:pPr>
          </a:p>
        </p:txBody>
      </p:sp>
      <p:sp>
        <p:nvSpPr>
          <p:cNvPr id="88" name="Slide Number"/>
          <p:cNvSpPr txBox="1"/>
          <p:nvPr>
            <p:ph type="sldNum" sz="quarter" idx="2"/>
          </p:nvPr>
        </p:nvSpPr>
        <p:spPr>
          <a:prstGeom prst="rect">
            <a:avLst/>
          </a:prstGeom>
        </p:spPr>
        <p:txBody>
          <a:bodyPr/>
          <a:lstStyle>
            <a:lvl1pPr>
              <a:defRPr>
                <a:solidFill>
                  <a:srgbClr val="51494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95" name="Rectangle 7"/>
          <p:cNvSpPr/>
          <p:nvPr/>
        </p:nvSpPr>
        <p:spPr>
          <a:xfrm>
            <a:off x="0" y="4953000"/>
            <a:ext cx="12188825" cy="1905000"/>
          </a:xfrm>
          <a:prstGeom prst="rect">
            <a:avLst/>
          </a:prstGeom>
          <a:solidFill>
            <a:srgbClr val="82847C"/>
          </a:solidFill>
          <a:ln w="12700">
            <a:miter lim="400000"/>
          </a:ln>
        </p:spPr>
        <p:txBody>
          <a:bodyPr lIns="45719" rIns="45719"/>
          <a:lstStyle/>
          <a:p>
            <a:pPr/>
          </a:p>
        </p:txBody>
      </p:sp>
      <p:sp>
        <p:nvSpPr>
          <p:cNvPr id="96" name="Rectangle 8"/>
          <p:cNvSpPr/>
          <p:nvPr/>
        </p:nvSpPr>
        <p:spPr>
          <a:xfrm>
            <a:off x="14" y="4915075"/>
            <a:ext cx="12188826" cy="64009"/>
          </a:xfrm>
          <a:prstGeom prst="rect">
            <a:avLst/>
          </a:prstGeom>
          <a:solidFill>
            <a:schemeClr val="accent4"/>
          </a:solidFill>
          <a:ln w="12700">
            <a:miter lim="400000"/>
          </a:ln>
        </p:spPr>
        <p:txBody>
          <a:bodyPr lIns="45719" rIns="45719"/>
          <a:lstStyle/>
          <a:p>
            <a:pPr/>
          </a:p>
        </p:txBody>
      </p:sp>
      <p:sp>
        <p:nvSpPr>
          <p:cNvPr id="97" name="Title Text"/>
          <p:cNvSpPr txBox="1"/>
          <p:nvPr>
            <p:ph type="title"/>
          </p:nvPr>
        </p:nvSpPr>
        <p:spPr>
          <a:xfrm>
            <a:off x="1097280" y="5074920"/>
            <a:ext cx="10113645" cy="822961"/>
          </a:xfrm>
          <a:prstGeom prst="rect">
            <a:avLst/>
          </a:prstGeom>
        </p:spPr>
        <p:txBody>
          <a:bodyPr lIns="0" tIns="0" rIns="0" bIns="0"/>
          <a:lstStyle>
            <a:lvl1pPr>
              <a:defRPr sz="3600">
                <a:solidFill>
                  <a:srgbClr val="FFFFFF"/>
                </a:solidFill>
              </a:defRPr>
            </a:lvl1pPr>
          </a:lstStyle>
          <a:p>
            <a:pPr/>
            <a:r>
              <a:t>Title Text</a:t>
            </a:r>
          </a:p>
        </p:txBody>
      </p:sp>
      <p:sp>
        <p:nvSpPr>
          <p:cNvPr id="98" name="Picture Placeholder 2"/>
          <p:cNvSpPr/>
          <p:nvPr>
            <p:ph type="pic" idx="21"/>
          </p:nvPr>
        </p:nvSpPr>
        <p:spPr>
          <a:xfrm>
            <a:off x="14" y="0"/>
            <a:ext cx="12191987" cy="4915076"/>
          </a:xfrm>
          <a:prstGeom prst="rect">
            <a:avLst/>
          </a:prstGeom>
        </p:spPr>
        <p:txBody>
          <a:bodyPr lIns="91439" tIns="45719" rIns="91439" bIns="45719">
            <a:noAutofit/>
          </a:bodyPr>
          <a:lstStyle/>
          <a:p>
            <a:pPr/>
          </a:p>
        </p:txBody>
      </p:sp>
      <p:sp>
        <p:nvSpPr>
          <p:cNvPr id="99" name="Body Level One…"/>
          <p:cNvSpPr txBox="1"/>
          <p:nvPr>
            <p:ph type="body" sz="quarter" idx="1"/>
          </p:nvPr>
        </p:nvSpPr>
        <p:spPr>
          <a:xfrm>
            <a:off x="1097280" y="5907023"/>
            <a:ext cx="10113265" cy="594361"/>
          </a:xfrm>
          <a:prstGeom prst="rect">
            <a:avLst/>
          </a:prstGeom>
        </p:spPr>
        <p:txBody>
          <a:bodyPr/>
          <a:lstStyle>
            <a:lvl1pPr marL="0" indent="0">
              <a:spcBef>
                <a:spcPts val="600"/>
              </a:spcBef>
              <a:buClrTx/>
              <a:buSzTx/>
              <a:buFontTx/>
              <a:buNone/>
              <a:defRPr sz="1500">
                <a:solidFill>
                  <a:srgbClr val="FFFFFF"/>
                </a:solidFill>
              </a:defRPr>
            </a:lvl1pPr>
            <a:lvl2pPr marL="0" indent="457200">
              <a:spcBef>
                <a:spcPts val="600"/>
              </a:spcBef>
              <a:buClrTx/>
              <a:buSzTx/>
              <a:buFontTx/>
              <a:buNone/>
              <a:defRPr sz="1500">
                <a:solidFill>
                  <a:srgbClr val="FFFFFF"/>
                </a:solidFill>
              </a:defRPr>
            </a:lvl2pPr>
            <a:lvl3pPr marL="0" indent="914400">
              <a:spcBef>
                <a:spcPts val="600"/>
              </a:spcBef>
              <a:buClrTx/>
              <a:buSzTx/>
              <a:buFontTx/>
              <a:buNone/>
              <a:defRPr sz="1500">
                <a:solidFill>
                  <a:srgbClr val="FFFFFF"/>
                </a:solidFill>
              </a:defRPr>
            </a:lvl3pPr>
            <a:lvl4pPr marL="0" indent="1371600">
              <a:spcBef>
                <a:spcPts val="600"/>
              </a:spcBef>
              <a:buClrTx/>
              <a:buSzTx/>
              <a:buFontTx/>
              <a:buNone/>
              <a:defRPr sz="1500">
                <a:solidFill>
                  <a:srgbClr val="FFFFFF"/>
                </a:solidFill>
              </a:defRPr>
            </a:lvl4pPr>
            <a:lvl5pPr marL="0" indent="1828800">
              <a:spcBef>
                <a:spcPts val="600"/>
              </a:spcBef>
              <a:buClrTx/>
              <a:buSzTx/>
              <a:buFontTx/>
              <a:buNone/>
              <a:defRPr sz="15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E1E1DB"/>
        </a:solidFill>
      </p:bgPr>
    </p:bg>
    <p:spTree>
      <p:nvGrpSpPr>
        <p:cNvPr id="1" name=""/>
        <p:cNvGrpSpPr/>
        <p:nvPr/>
      </p:nvGrpSpPr>
      <p:grpSpPr>
        <a:xfrm>
          <a:off x="0" y="0"/>
          <a:ext cx="0" cy="0"/>
          <a:chOff x="0" y="0"/>
          <a:chExt cx="0" cy="0"/>
        </a:xfrm>
      </p:grpSpPr>
      <p:sp>
        <p:nvSpPr>
          <p:cNvPr id="2" name="Rectangle 6"/>
          <p:cNvSpPr/>
          <p:nvPr/>
        </p:nvSpPr>
        <p:spPr>
          <a:xfrm>
            <a:off x="1" y="6400800"/>
            <a:ext cx="12192001" cy="457200"/>
          </a:xfrm>
          <a:prstGeom prst="rect">
            <a:avLst/>
          </a:prstGeom>
          <a:solidFill>
            <a:srgbClr val="82847C"/>
          </a:solidFill>
          <a:ln w="12700">
            <a:miter lim="400000"/>
          </a:ln>
        </p:spPr>
        <p:txBody>
          <a:bodyPr lIns="45719" rIns="45719"/>
          <a:lstStyle/>
          <a:p>
            <a:pPr/>
          </a:p>
        </p:txBody>
      </p:sp>
      <p:sp>
        <p:nvSpPr>
          <p:cNvPr id="3" name="Rectangle 8"/>
          <p:cNvSpPr/>
          <p:nvPr/>
        </p:nvSpPr>
        <p:spPr>
          <a:xfrm>
            <a:off x="14" y="6334316"/>
            <a:ext cx="12191987" cy="66485"/>
          </a:xfrm>
          <a:prstGeom prst="rect">
            <a:avLst/>
          </a:prstGeom>
          <a:solidFill>
            <a:schemeClr val="accent4"/>
          </a:solidFill>
          <a:ln w="12700">
            <a:miter lim="400000"/>
          </a:ln>
        </p:spPr>
        <p:txBody>
          <a:bodyPr lIns="45719" rIns="45719"/>
          <a:lstStyle/>
          <a:p>
            <a:pPr/>
          </a:p>
        </p:txBody>
      </p:sp>
      <p:sp>
        <p:nvSpPr>
          <p:cNvPr id="4" name="Straight Connector 9"/>
          <p:cNvSpPr/>
          <p:nvPr/>
        </p:nvSpPr>
        <p:spPr>
          <a:xfrm>
            <a:off x="1193532" y="1737845"/>
            <a:ext cx="9966960" cy="1"/>
          </a:xfrm>
          <a:prstGeom prst="line">
            <a:avLst/>
          </a:prstGeom>
          <a:ln w="6350">
            <a:solidFill>
              <a:srgbClr val="808080"/>
            </a:solidFill>
          </a:ln>
        </p:spPr>
        <p:txBody>
          <a:bodyPr lIns="45719" rIns="45719"/>
          <a:lstStyle/>
          <a:p>
            <a:pPr/>
          </a:p>
        </p:txBody>
      </p:sp>
      <p:sp>
        <p:nvSpPr>
          <p:cNvPr id="5" name="Title Text"/>
          <p:cNvSpPr txBox="1"/>
          <p:nvPr>
            <p:ph type="title"/>
          </p:nvPr>
        </p:nvSpPr>
        <p:spPr>
          <a:xfrm>
            <a:off x="1097280" y="286603"/>
            <a:ext cx="10058401" cy="1450757"/>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6"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10979606" y="6528092"/>
            <a:ext cx="232878" cy="228512"/>
          </a:xfrm>
          <a:prstGeom prst="rect">
            <a:avLst/>
          </a:prstGeom>
          <a:ln w="12700">
            <a:miter lim="400000"/>
          </a:ln>
        </p:spPr>
        <p:txBody>
          <a:bodyPr wrap="none" lIns="45719" rIns="45719" anchor="ctr">
            <a:spAutoFit/>
          </a:bodyPr>
          <a:lstStyle>
            <a:lvl1pPr algn="r">
              <a:defRPr sz="10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1pPr>
      <a:lvl2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2pPr>
      <a:lvl3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3pPr>
      <a:lvl4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4pPr>
      <a:lvl5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5pPr>
      <a:lvl6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6pPr>
      <a:lvl7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7pPr>
      <a:lvl8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8pPr>
      <a:lvl9pPr marL="0" marR="0" indent="0" algn="l" defTabSz="914400" rtl="0" latinLnBrk="0">
        <a:lnSpc>
          <a:spcPct val="85000"/>
        </a:lnSpc>
        <a:spcBef>
          <a:spcPts val="0"/>
        </a:spcBef>
        <a:spcAft>
          <a:spcPts val="0"/>
        </a:spcAft>
        <a:buClrTx/>
        <a:buSzTx/>
        <a:buFontTx/>
        <a:buNone/>
        <a:tabLst/>
        <a:defRPr b="0" baseline="0" cap="none" i="0" spc="-50" strike="noStrike" sz="4800" u="none">
          <a:solidFill>
            <a:srgbClr val="404040"/>
          </a:solidFill>
          <a:uFillTx/>
          <a:latin typeface="Calibri Light"/>
          <a:ea typeface="Calibri Light"/>
          <a:cs typeface="Calibri Light"/>
          <a:sym typeface="Calibri Light"/>
        </a:defRPr>
      </a:lvl9pPr>
    </p:titleStyle>
    <p:bodyStyle>
      <a:lvl1pPr marL="91439" marR="0" indent="-91439" algn="l" defTabSz="914400" rtl="0" latinLnBrk="0">
        <a:lnSpc>
          <a:spcPct val="90000"/>
        </a:lnSpc>
        <a:spcBef>
          <a:spcPts val="1200"/>
        </a:spcBef>
        <a:spcAft>
          <a:spcPts val="0"/>
        </a:spcAft>
        <a:buClr>
          <a:schemeClr val="accent1"/>
        </a:buClr>
        <a:buSzPct val="100000"/>
        <a:buFont typeface="Calibri"/>
        <a:buChar char=" "/>
        <a:tabLst/>
        <a:defRPr b="0" baseline="0" cap="none" i="0" spc="0" strike="noStrike" sz="2000" u="none">
          <a:solidFill>
            <a:srgbClr val="404040"/>
          </a:solidFill>
          <a:uFillTx/>
          <a:latin typeface="+mn-lt"/>
          <a:ea typeface="+mn-ea"/>
          <a:cs typeface="+mn-cs"/>
          <a:sym typeface="Calibri"/>
        </a:defRPr>
      </a:lvl1pPr>
      <a:lvl2pPr marL="404368" marR="0" indent="-203200"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2pPr>
      <a:lvl3pPr marL="645305" marR="0" indent="-261257"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3pPr>
      <a:lvl4pPr marL="828185" marR="0" indent="-261257"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4pPr>
      <a:lvl5pPr marL="1011065" marR="0" indent="-261257"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5pPr>
      <a:lvl6pPr marL="11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6pPr>
      <a:lvl7pPr marL="13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7pPr>
      <a:lvl8pPr marL="15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8pPr>
      <a:lvl9pPr marL="1797971" marR="0" indent="-326571" algn="l" defTabSz="914400" rtl="0" latinLnBrk="0">
        <a:lnSpc>
          <a:spcPct val="90000"/>
        </a:lnSpc>
        <a:spcBef>
          <a:spcPts val="1200"/>
        </a:spcBef>
        <a:spcAft>
          <a:spcPts val="0"/>
        </a:spcAft>
        <a:buClr>
          <a:schemeClr val="accent1"/>
        </a:buClr>
        <a:buSzPct val="100000"/>
        <a:buFont typeface="Calibri"/>
        <a:buChar char="◦"/>
        <a:tabLst/>
        <a:defRPr b="0" baseline="0" cap="none" i="0" spc="0" strike="noStrike" sz="2000" u="none">
          <a:solidFill>
            <a:srgbClr val="40404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i.org/10.1111/cgf.12593" TargetMode="External"/><Relationship Id="rId3" Type="http://schemas.openxmlformats.org/officeDocument/2006/relationships/hyperlink" Target="http://arxiv.org/abs/1803.02266" TargetMode="External"/><Relationship Id="rId4" Type="http://schemas.openxmlformats.org/officeDocument/2006/relationships/hyperlink" Target="https://arxiv.org/abs/2210.15897"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9" name="Title 1"/>
          <p:cNvSpPr txBox="1"/>
          <p:nvPr>
            <p:ph type="ctrTitle"/>
          </p:nvPr>
        </p:nvSpPr>
        <p:spPr>
          <a:xfrm>
            <a:off x="1066799" y="777240"/>
            <a:ext cx="10058401" cy="3566161"/>
          </a:xfrm>
          <a:prstGeom prst="rect">
            <a:avLst/>
          </a:prstGeom>
        </p:spPr>
        <p:txBody>
          <a:bodyPr/>
          <a:lstStyle>
            <a:lvl1pPr>
              <a:defRPr spc="-93" sz="5600">
                <a:solidFill>
                  <a:srgbClr val="FFFFFF"/>
                </a:solidFill>
              </a:defRPr>
            </a:lvl1pPr>
          </a:lstStyle>
          <a:p>
            <a:pPr/>
            <a:r>
              <a:t>Single LDR image to HDR translation</a:t>
            </a:r>
          </a:p>
        </p:txBody>
      </p:sp>
      <p:sp>
        <p:nvSpPr>
          <p:cNvPr id="110" name="Content Placeholder 2"/>
          <p:cNvSpPr txBox="1"/>
          <p:nvPr/>
        </p:nvSpPr>
        <p:spPr>
          <a:xfrm>
            <a:off x="1112520" y="4816213"/>
            <a:ext cx="9966960" cy="7725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90000"/>
              </a:lnSpc>
              <a:spcBef>
                <a:spcPts val="1200"/>
              </a:spcBef>
              <a:defRPr sz="2000">
                <a:solidFill>
                  <a:srgbClr val="FFFFFF"/>
                </a:solidFill>
              </a:defRPr>
            </a:pPr>
            <a:r>
              <a:t>Alperen Demirci: 2220765010</a:t>
            </a:r>
          </a:p>
          <a:p>
            <a:pPr defTabSz="914400">
              <a:lnSpc>
                <a:spcPct val="90000"/>
              </a:lnSpc>
              <a:spcBef>
                <a:spcPts val="1200"/>
              </a:spcBef>
              <a:defRPr sz="2000">
                <a:solidFill>
                  <a:srgbClr val="FFFFFF"/>
                </a:solidFill>
              </a:defRPr>
            </a:pPr>
            <a:r>
              <a:t>Bora Dere: 2220765021</a:t>
            </a:r>
          </a:p>
        </p:txBody>
      </p:sp>
      <p:sp>
        <p:nvSpPr>
          <p:cNvPr id="111" name="Image: Taken by Alperen Demirci. Located at Zirvekent Blocks ,Mamak  ANKARA/Turkiye"/>
          <p:cNvSpPr txBox="1"/>
          <p:nvPr/>
        </p:nvSpPr>
        <p:spPr>
          <a:xfrm>
            <a:off x="22240" y="6058360"/>
            <a:ext cx="5508685" cy="24830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lnSpc>
                <a:spcPct val="90000"/>
              </a:lnSpc>
              <a:spcBef>
                <a:spcPts val="1200"/>
              </a:spcBef>
              <a:defRPr i="1" sz="1200">
                <a:solidFill>
                  <a:srgbClr val="FFFFFF"/>
                </a:solidFill>
              </a:defRPr>
            </a:lvl1pPr>
          </a:lstStyle>
          <a:p>
            <a:pPr/>
            <a:r>
              <a:t>Image: Taken by Alperen Demirci. Located at Zirvekent Blocks ,Mamak  ANKARA/Turkiye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itle 1"/>
          <p:cNvSpPr txBox="1"/>
          <p:nvPr>
            <p:ph type="title"/>
          </p:nvPr>
        </p:nvSpPr>
        <p:spPr>
          <a:prstGeom prst="rect">
            <a:avLst/>
          </a:prstGeom>
        </p:spPr>
        <p:txBody>
          <a:bodyPr/>
          <a:lstStyle>
            <a:lvl1pPr>
              <a:defRPr spc="-100"/>
            </a:lvl1pPr>
          </a:lstStyle>
          <a:p>
            <a:pPr/>
            <a:r>
              <a:t>Evaluation Metrics</a:t>
            </a:r>
          </a:p>
        </p:txBody>
      </p:sp>
      <p:sp>
        <p:nvSpPr>
          <p:cNvPr id="150" name="Content Placeholder 2"/>
          <p:cNvSpPr txBox="1"/>
          <p:nvPr>
            <p:ph type="body" idx="1"/>
          </p:nvPr>
        </p:nvSpPr>
        <p:spPr>
          <a:xfrm>
            <a:off x="1097280" y="1862666"/>
            <a:ext cx="10058401" cy="4023360"/>
          </a:xfrm>
          <a:prstGeom prst="rect">
            <a:avLst/>
          </a:prstGeom>
        </p:spPr>
        <p:txBody>
          <a:bodyPr/>
          <a:lstStyle/>
          <a:p>
            <a:pPr>
              <a:buFont typeface="Arial"/>
              <a:buChar char="•"/>
            </a:pPr>
            <a:r>
              <a:t>  We use two widely adopted metrics: Peak Signal-to-Noise Ratio (PSNR) and Structural Similarity Index Measure (SSIM):</a:t>
            </a:r>
          </a:p>
          <a:p>
            <a:pPr>
              <a:buFont typeface="Arial"/>
              <a:buChar char="•"/>
            </a:pPr>
          </a:p>
          <a:p>
            <a:pPr>
              <a:buFont typeface="Arial"/>
              <a:buChar char="•"/>
            </a:pPr>
            <a:r>
              <a:t> </a:t>
            </a:r>
            <a:r>
              <a:rPr b="1"/>
              <a:t>PSNR: </a:t>
            </a:r>
            <a:r>
              <a:t>Measures the fidelity of the generated image with respect to the ground truth.</a:t>
            </a:r>
          </a:p>
          <a:p>
            <a:pPr>
              <a:buFont typeface="Arial"/>
              <a:buChar char="•"/>
            </a:pPr>
            <a:r>
              <a:t> </a:t>
            </a:r>
            <a:r>
              <a:rPr b="1"/>
              <a:t>SSIM: </a:t>
            </a:r>
            <a:r>
              <a:t>Evaluates the perceptual quality by considering luminance, contrast, and structure, providing a value between 0 and 1.</a:t>
            </a:r>
          </a:p>
          <a:p>
            <a:pPr>
              <a:buFont typeface="Arial"/>
              <a:buChar char="•"/>
            </a:pPr>
            <a:r>
              <a:t> </a:t>
            </a:r>
            <a:r>
              <a:rPr b="1"/>
              <a:t>L1 Loss: </a:t>
            </a:r>
            <a:r>
              <a:t>Intuitively good idea. Doesn’t allow for blurry regions like L2 Loss. Crucial for detail preservation.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itle 1"/>
          <p:cNvSpPr txBox="1"/>
          <p:nvPr>
            <p:ph type="title"/>
          </p:nvPr>
        </p:nvSpPr>
        <p:spPr>
          <a:prstGeom prst="rect">
            <a:avLst/>
          </a:prstGeom>
        </p:spPr>
        <p:txBody>
          <a:bodyPr/>
          <a:lstStyle>
            <a:lvl1pPr>
              <a:defRPr spc="-100"/>
            </a:lvl1pPr>
          </a:lstStyle>
          <a:p>
            <a:pPr/>
            <a:r>
              <a:t>Implementation Details</a:t>
            </a:r>
          </a:p>
        </p:txBody>
      </p:sp>
      <p:sp>
        <p:nvSpPr>
          <p:cNvPr id="153" name="Content Placeholder 2"/>
          <p:cNvSpPr txBox="1"/>
          <p:nvPr>
            <p:ph type="body" idx="1"/>
          </p:nvPr>
        </p:nvSpPr>
        <p:spPr>
          <a:xfrm>
            <a:off x="1097280" y="1862666"/>
            <a:ext cx="10058401" cy="4412827"/>
          </a:xfrm>
          <a:prstGeom prst="rect">
            <a:avLst/>
          </a:prstGeom>
        </p:spPr>
        <p:txBody>
          <a:bodyPr/>
          <a:lstStyle/>
          <a:p>
            <a:pPr>
              <a:buFont typeface="Arial"/>
              <a:buChar char="•"/>
            </a:pPr>
            <a:r>
              <a:t>Hyperparameter experiments include different learning rates (between </a:t>
            </a:r>
            <a14:m>
              <m:oMath>
                <m:r>
                  <a:rPr xmlns:a="http://schemas.openxmlformats.org/drawingml/2006/main" sz="2000" i="1">
                    <a:solidFill>
                      <a:srgbClr val="3F3F3F"/>
                    </a:solidFill>
                    <a:latin typeface="Cambria Math" panose="02040503050406030204" pitchFamily="18" charset="0"/>
                  </a:rPr>
                  <m:t>1</m:t>
                </m:r>
                <m:r>
                  <a:rPr xmlns:a="http://schemas.openxmlformats.org/drawingml/2006/main" sz="2000" i="1">
                    <a:solidFill>
                      <a:srgbClr val="3F3F3F"/>
                    </a:solidFill>
                    <a:latin typeface="Cambria Math" panose="02040503050406030204" pitchFamily="18" charset="0"/>
                  </a:rPr>
                  <m:t/>
                </m:r>
                <m:r>
                  <a:rPr xmlns:a="http://schemas.openxmlformats.org/drawingml/2006/main" sz="2000" i="1">
                    <a:solidFill>
                      <a:srgbClr val="3F3F3F"/>
                    </a:solidFill>
                    <a:latin typeface="Cambria Math" panose="02040503050406030204" pitchFamily="18" charset="0"/>
                  </a:rPr>
                  <m:t>×</m:t>
                </m:r>
                <m:sSup>
                  <m:e>
                    <m:r>
                      <a:rPr xmlns:a="http://schemas.openxmlformats.org/drawingml/2006/main" sz="2000" i="1">
                        <a:solidFill>
                          <a:srgbClr val="3F3F3F"/>
                        </a:solidFill>
                        <a:latin typeface="Cambria Math" panose="02040503050406030204" pitchFamily="18" charset="0"/>
                      </a:rPr>
                      <m:t>10</m:t>
                    </m:r>
                  </m:e>
                  <m:sup>
                    <m:r>
                      <a:rPr xmlns:a="http://schemas.openxmlformats.org/drawingml/2006/main" sz="2000" i="1">
                        <a:solidFill>
                          <a:srgbClr val="3F3F3F"/>
                        </a:solidFill>
                        <a:latin typeface="Cambria Math" panose="02040503050406030204" pitchFamily="18" charset="0"/>
                      </a:rPr>
                      <m:t>−</m:t>
                    </m:r>
                    <m:r>
                      <a:rPr xmlns:a="http://schemas.openxmlformats.org/drawingml/2006/main" sz="2000" i="1">
                        <a:solidFill>
                          <a:srgbClr val="3F3F3F"/>
                        </a:solidFill>
                        <a:latin typeface="Cambria Math" panose="02040503050406030204" pitchFamily="18" charset="0"/>
                      </a:rPr>
                      <m:t>3</m:t>
                    </m:r>
                  </m:sup>
                </m:sSup>
              </m:oMath>
            </a14:m>
            <a:r>
              <a:t> and </a:t>
            </a:r>
            <a14:m>
              <m:oMath>
                <m:r>
                  <a:rPr xmlns:a="http://schemas.openxmlformats.org/drawingml/2006/main" sz="2000" i="1">
                    <a:solidFill>
                      <a:srgbClr val="3F3F3F"/>
                    </a:solidFill>
                    <a:latin typeface="Cambria Math" panose="02040503050406030204" pitchFamily="18" charset="0"/>
                  </a:rPr>
                  <m:t>5</m:t>
                </m:r>
                <m:r>
                  <a:rPr xmlns:a="http://schemas.openxmlformats.org/drawingml/2006/main" sz="2000" i="1">
                    <a:solidFill>
                      <a:srgbClr val="3F3F3F"/>
                    </a:solidFill>
                    <a:latin typeface="Cambria Math" panose="02040503050406030204" pitchFamily="18" charset="0"/>
                  </a:rPr>
                  <m:t/>
                </m:r>
                <m:r>
                  <a:rPr xmlns:a="http://schemas.openxmlformats.org/drawingml/2006/main" sz="2000" i="1">
                    <a:solidFill>
                      <a:srgbClr val="3F3F3F"/>
                    </a:solidFill>
                    <a:latin typeface="Cambria Math" panose="02040503050406030204" pitchFamily="18" charset="0"/>
                  </a:rPr>
                  <m:t>×</m:t>
                </m:r>
                <m:sSup>
                  <m:e>
                    <m:r>
                      <a:rPr xmlns:a="http://schemas.openxmlformats.org/drawingml/2006/main" sz="2000" i="1">
                        <a:solidFill>
                          <a:srgbClr val="3F3F3F"/>
                        </a:solidFill>
                        <a:latin typeface="Cambria Math" panose="02040503050406030204" pitchFamily="18" charset="0"/>
                      </a:rPr>
                      <m:t>10</m:t>
                    </m:r>
                  </m:e>
                  <m:sup>
                    <m:r>
                      <a:rPr xmlns:a="http://schemas.openxmlformats.org/drawingml/2006/main" sz="2000" i="1">
                        <a:solidFill>
                          <a:srgbClr val="3F3F3F"/>
                        </a:solidFill>
                        <a:latin typeface="Cambria Math" panose="02040503050406030204" pitchFamily="18" charset="0"/>
                      </a:rPr>
                      <m:t>−</m:t>
                    </m:r>
                    <m:r>
                      <a:rPr xmlns:a="http://schemas.openxmlformats.org/drawingml/2006/main" sz="2000" i="1">
                        <a:solidFill>
                          <a:srgbClr val="3F3F3F"/>
                        </a:solidFill>
                        <a:latin typeface="Cambria Math" panose="02040503050406030204" pitchFamily="18" charset="0"/>
                      </a:rPr>
                      <m:t>4</m:t>
                    </m:r>
                  </m:sup>
                </m:sSup>
              </m:oMath>
            </a14:m>
            <a:r>
              <a:t>), different target domains (logHDR [0-12] or norm_logHDR[0-1]), different generator architectures (hybrid auto encoder and custom UNet), and different losses (different loss weightings). We followed a greedy, "keep-the-best" strategy to tune hyperparameters.</a:t>
            </a:r>
          </a:p>
          <a:p>
            <a:pPr>
              <a:buFont typeface="Arial"/>
              <a:buChar char="•"/>
            </a:pPr>
            <a:r>
              <a:t>We use the Adam optimizer with </a:t>
            </a:r>
            <a14:m>
              <m:oMath>
                <m:r>
                  <a:rPr xmlns:a="http://schemas.openxmlformats.org/drawingml/2006/main" sz="2000" i="1">
                    <a:solidFill>
                      <a:srgbClr val="3F3F3F"/>
                    </a:solidFill>
                    <a:latin typeface="Cambria Math" panose="02040503050406030204" pitchFamily="18" charset="0"/>
                  </a:rPr>
                  <m:t>𝑏</m:t>
                </m:r>
                <m:r>
                  <a:rPr xmlns:a="http://schemas.openxmlformats.org/drawingml/2006/main" sz="2000" i="1">
                    <a:solidFill>
                      <a:srgbClr val="3F3F3F"/>
                    </a:solidFill>
                    <a:latin typeface="Cambria Math" panose="02040503050406030204" pitchFamily="18" charset="0"/>
                  </a:rPr>
                  <m:t>𝑒</m:t>
                </m:r>
                <m:r>
                  <a:rPr xmlns:a="http://schemas.openxmlformats.org/drawingml/2006/main" sz="2000" i="1">
                    <a:solidFill>
                      <a:srgbClr val="3F3F3F"/>
                    </a:solidFill>
                    <a:latin typeface="Cambria Math" panose="02040503050406030204" pitchFamily="18" charset="0"/>
                  </a:rPr>
                  <m:t>𝑡</m:t>
                </m:r>
                <m:sSub>
                  <m:e>
                    <m:r>
                      <a:rPr xmlns:a="http://schemas.openxmlformats.org/drawingml/2006/main" sz="2000" i="1">
                        <a:solidFill>
                          <a:srgbClr val="3F3F3F"/>
                        </a:solidFill>
                        <a:latin typeface="Cambria Math" panose="02040503050406030204" pitchFamily="18" charset="0"/>
                      </a:rPr>
                      <m:t>𝑎</m:t>
                    </m:r>
                  </m:e>
                  <m:sub>
                    <m:r>
                      <a:rPr xmlns:a="http://schemas.openxmlformats.org/drawingml/2006/main" sz="2000" i="1">
                        <a:solidFill>
                          <a:srgbClr val="3F3F3F"/>
                        </a:solidFill>
                        <a:latin typeface="Cambria Math" panose="02040503050406030204" pitchFamily="18" charset="0"/>
                      </a:rPr>
                      <m:t>1</m:t>
                    </m:r>
                  </m:sub>
                </m:sSub>
                <m:r>
                  <a:rPr xmlns:a="http://schemas.openxmlformats.org/drawingml/2006/main" sz="2000" i="1">
                    <a:solidFill>
                      <a:srgbClr val="3F3F3F"/>
                    </a:solidFill>
                    <a:latin typeface="Cambria Math" panose="02040503050406030204" pitchFamily="18" charset="0"/>
                  </a:rPr>
                  <m:t>=</m:t>
                </m:r>
                <m:r>
                  <a:rPr xmlns:a="http://schemas.openxmlformats.org/drawingml/2006/main" sz="2000" i="1">
                    <a:solidFill>
                      <a:srgbClr val="3F3F3F"/>
                    </a:solidFill>
                    <a:latin typeface="Cambria Math" panose="02040503050406030204" pitchFamily="18" charset="0"/>
                  </a:rPr>
                  <m:t>0.5</m:t>
                </m:r>
              </m:oMath>
            </a14:m>
            <a:r>
              <a:t> and </a:t>
            </a:r>
            <a14:m>
              <m:oMath>
                <m:r>
                  <a:rPr xmlns:a="http://schemas.openxmlformats.org/drawingml/2006/main" sz="2000" i="1">
                    <a:solidFill>
                      <a:srgbClr val="3F3F3F"/>
                    </a:solidFill>
                    <a:latin typeface="Cambria Math" panose="02040503050406030204" pitchFamily="18" charset="0"/>
                  </a:rPr>
                  <m:t>𝑏</m:t>
                </m:r>
                <m:r>
                  <a:rPr xmlns:a="http://schemas.openxmlformats.org/drawingml/2006/main" sz="2000" i="1">
                    <a:solidFill>
                      <a:srgbClr val="3F3F3F"/>
                    </a:solidFill>
                    <a:latin typeface="Cambria Math" panose="02040503050406030204" pitchFamily="18" charset="0"/>
                  </a:rPr>
                  <m:t>𝑒</m:t>
                </m:r>
                <m:r>
                  <a:rPr xmlns:a="http://schemas.openxmlformats.org/drawingml/2006/main" sz="2000" i="1">
                    <a:solidFill>
                      <a:srgbClr val="3F3F3F"/>
                    </a:solidFill>
                    <a:latin typeface="Cambria Math" panose="02040503050406030204" pitchFamily="18" charset="0"/>
                  </a:rPr>
                  <m:t>𝑡</m:t>
                </m:r>
                <m:sSub>
                  <m:e>
                    <m:r>
                      <a:rPr xmlns:a="http://schemas.openxmlformats.org/drawingml/2006/main" sz="2000" i="1">
                        <a:solidFill>
                          <a:srgbClr val="3F3F3F"/>
                        </a:solidFill>
                        <a:latin typeface="Cambria Math" panose="02040503050406030204" pitchFamily="18" charset="0"/>
                      </a:rPr>
                      <m:t>𝑎</m:t>
                    </m:r>
                  </m:e>
                  <m:sub>
                    <m:r>
                      <a:rPr xmlns:a="http://schemas.openxmlformats.org/drawingml/2006/main" sz="2000" i="1">
                        <a:solidFill>
                          <a:srgbClr val="3F3F3F"/>
                        </a:solidFill>
                        <a:latin typeface="Cambria Math" panose="02040503050406030204" pitchFamily="18" charset="0"/>
                      </a:rPr>
                      <m:t>2</m:t>
                    </m:r>
                  </m:sub>
                </m:sSub>
                <m:r>
                  <a:rPr xmlns:a="http://schemas.openxmlformats.org/drawingml/2006/main" sz="2000" i="1">
                    <a:solidFill>
                      <a:srgbClr val="3F3F3F"/>
                    </a:solidFill>
                    <a:latin typeface="Cambria Math" panose="02040503050406030204" pitchFamily="18" charset="0"/>
                  </a:rPr>
                  <m:t>=</m:t>
                </m:r>
                <m:r>
                  <a:rPr xmlns:a="http://schemas.openxmlformats.org/drawingml/2006/main" sz="2000" i="1">
                    <a:solidFill>
                      <a:srgbClr val="3F3F3F"/>
                    </a:solidFill>
                    <a:latin typeface="Cambria Math" panose="02040503050406030204" pitchFamily="18" charset="0"/>
                  </a:rPr>
                  <m:t>0.999</m:t>
                </m:r>
              </m:oMath>
            </a14:m>
            <a:r>
              <a:t> for both networks. The initial learning rate is set to </a:t>
            </a:r>
            <a14:m>
              <m:oMath>
                <m:r>
                  <a:rPr xmlns:a="http://schemas.openxmlformats.org/drawingml/2006/main" sz="2000" i="1">
                    <a:solidFill>
                      <a:srgbClr val="3F3F3F"/>
                    </a:solidFill>
                    <a:latin typeface="Cambria Math" panose="02040503050406030204" pitchFamily="18" charset="0"/>
                  </a:rPr>
                  <m:t>9</m:t>
                </m:r>
                <m:r>
                  <a:rPr xmlns:a="http://schemas.openxmlformats.org/drawingml/2006/main" sz="2000" i="1">
                    <a:solidFill>
                      <a:srgbClr val="3F3F3F"/>
                    </a:solidFill>
                    <a:latin typeface="Cambria Math" panose="02040503050406030204" pitchFamily="18" charset="0"/>
                  </a:rPr>
                  <m:t/>
                </m:r>
                <m:r>
                  <a:rPr xmlns:a="http://schemas.openxmlformats.org/drawingml/2006/main" sz="2000" i="1">
                    <a:solidFill>
                      <a:srgbClr val="3F3F3F"/>
                    </a:solidFill>
                    <a:latin typeface="Cambria Math" panose="02040503050406030204" pitchFamily="18" charset="0"/>
                  </a:rPr>
                  <m:t>×</m:t>
                </m:r>
                <m:sSup>
                  <m:e>
                    <m:r>
                      <a:rPr xmlns:a="http://schemas.openxmlformats.org/drawingml/2006/main" sz="2000" i="1">
                        <a:solidFill>
                          <a:srgbClr val="3F3F3F"/>
                        </a:solidFill>
                        <a:latin typeface="Cambria Math" panose="02040503050406030204" pitchFamily="18" charset="0"/>
                      </a:rPr>
                      <m:t>10</m:t>
                    </m:r>
                  </m:e>
                  <m:sup>
                    <m:r>
                      <a:rPr xmlns:a="http://schemas.openxmlformats.org/drawingml/2006/main" sz="2000" i="1">
                        <a:solidFill>
                          <a:srgbClr val="3F3F3F"/>
                        </a:solidFill>
                        <a:latin typeface="Cambria Math" panose="02040503050406030204" pitchFamily="18" charset="0"/>
                      </a:rPr>
                      <m:t>−</m:t>
                    </m:r>
                    <m:r>
                      <a:rPr xmlns:a="http://schemas.openxmlformats.org/drawingml/2006/main" sz="2000" i="1">
                        <a:solidFill>
                          <a:srgbClr val="3F3F3F"/>
                        </a:solidFill>
                        <a:latin typeface="Cambria Math" panose="02040503050406030204" pitchFamily="18" charset="0"/>
                      </a:rPr>
                      <m:t>4</m:t>
                    </m:r>
                  </m:sup>
                </m:sSup>
              </m:oMath>
            </a14:m>
            <a:r>
              <a:t>. The batch size is set to 16, and the model is trained for 100 epochs. We have used the half of the dataset since even on using half of the dataset with these settings took </a:t>
            </a:r>
            <a:r>
              <a:rPr b="1"/>
              <a:t>10 hours and approx. 22GB VRAM</a:t>
            </a:r>
            <a:r>
              <a:t> on Apple M3 Max.</a:t>
            </a:r>
          </a:p>
          <a:p>
            <a:pPr>
              <a:buFont typeface="Arial"/>
              <a:buChar char="•"/>
            </a:pPr>
            <a:r>
              <a:t> We train only the decoder and bottleneck using a custom loss function which relies on both L1 Loss and LPIPS Loss.</a:t>
            </a:r>
          </a:p>
          <a:p>
            <a:pPr>
              <a:buFont typeface="Arial"/>
              <a:buChar char="•"/>
            </a:pPr>
            <a:r>
              <a:t> Also, we have conducted our experiments with an input size of 224x224 while our original images are 512x512. After finding the best hyper parameters for training (epochs, learning rate etc.), we have trained our model on 512x512 images.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itle 1"/>
          <p:cNvSpPr txBox="1"/>
          <p:nvPr>
            <p:ph type="title"/>
          </p:nvPr>
        </p:nvSpPr>
        <p:spPr>
          <a:prstGeom prst="rect">
            <a:avLst/>
          </a:prstGeom>
        </p:spPr>
        <p:txBody>
          <a:bodyPr/>
          <a:lstStyle>
            <a:lvl1pPr>
              <a:defRPr spc="-100"/>
            </a:lvl1pPr>
          </a:lstStyle>
          <a:p>
            <a:pPr/>
            <a:r>
              <a:t>Training Plots</a:t>
            </a:r>
          </a:p>
        </p:txBody>
      </p:sp>
      <p:sp>
        <p:nvSpPr>
          <p:cNvPr id="156" name="Content Placeholder 2"/>
          <p:cNvSpPr txBox="1"/>
          <p:nvPr/>
        </p:nvSpPr>
        <p:spPr>
          <a:xfrm>
            <a:off x="1177927" y="1785376"/>
            <a:ext cx="10707243" cy="16915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91439" indent="-91439" defTabSz="914400">
              <a:lnSpc>
                <a:spcPct val="90000"/>
              </a:lnSpc>
              <a:spcBef>
                <a:spcPts val="1200"/>
              </a:spcBef>
              <a:buClr>
                <a:schemeClr val="accent1"/>
              </a:buClr>
              <a:buSzPct val="100000"/>
              <a:buFont typeface="Arial"/>
              <a:buChar char="•"/>
              <a:defRPr sz="2000">
                <a:solidFill>
                  <a:srgbClr val="404040"/>
                </a:solidFill>
              </a:defRPr>
            </a:pPr>
            <a:r>
              <a:t> Final training configuration is as follows:</a:t>
            </a:r>
          </a:p>
          <a:p>
            <a:pPr lvl="1" marL="384047" indent="-182879" defTabSz="914400">
              <a:lnSpc>
                <a:spcPct val="90000"/>
              </a:lnSpc>
              <a:spcBef>
                <a:spcPts val="400"/>
              </a:spcBef>
              <a:buClr>
                <a:schemeClr val="accent1"/>
              </a:buClr>
              <a:buSzPct val="100000"/>
              <a:buFont typeface="Arial"/>
              <a:buChar char="•"/>
              <a:defRPr sz="2000">
                <a:solidFill>
                  <a:srgbClr val="404040"/>
                </a:solidFill>
              </a:defRPr>
            </a:pPr>
            <a:r>
              <a:t>Learning rate: </a:t>
            </a:r>
            <a14:m>
              <m:oMath>
                <m:r>
                  <a:rPr xmlns:a="http://schemas.openxmlformats.org/drawingml/2006/main" sz="2100" i="1">
                    <a:solidFill>
                      <a:srgbClr val="3F3F3F"/>
                    </a:solidFill>
                    <a:latin typeface="Cambria Math" panose="02040503050406030204" pitchFamily="18" charset="0"/>
                  </a:rPr>
                  <m:t>9</m:t>
                </m:r>
                <m:r>
                  <a:rPr xmlns:a="http://schemas.openxmlformats.org/drawingml/2006/main" sz="2100" i="1">
                    <a:solidFill>
                      <a:srgbClr val="3F3F3F"/>
                    </a:solidFill>
                    <a:latin typeface="Cambria Math" panose="02040503050406030204" pitchFamily="18" charset="0"/>
                  </a:rPr>
                  <m:t/>
                </m:r>
                <m:r>
                  <a:rPr xmlns:a="http://schemas.openxmlformats.org/drawingml/2006/main" sz="2100" i="1">
                    <a:solidFill>
                      <a:srgbClr val="3F3F3F"/>
                    </a:solidFill>
                    <a:latin typeface="Cambria Math" panose="02040503050406030204" pitchFamily="18" charset="0"/>
                  </a:rPr>
                  <m:t>×</m:t>
                </m:r>
                <m:sSup>
                  <m:e>
                    <m:r>
                      <a:rPr xmlns:a="http://schemas.openxmlformats.org/drawingml/2006/main" sz="2100" i="1">
                        <a:solidFill>
                          <a:srgbClr val="3F3F3F"/>
                        </a:solidFill>
                        <a:latin typeface="Cambria Math" panose="02040503050406030204" pitchFamily="18" charset="0"/>
                      </a:rPr>
                      <m:t>10</m:t>
                    </m:r>
                  </m:e>
                  <m:sup>
                    <m:r>
                      <a:rPr xmlns:a="http://schemas.openxmlformats.org/drawingml/2006/main" sz="2100" i="1">
                        <a:solidFill>
                          <a:srgbClr val="3F3F3F"/>
                        </a:solidFill>
                        <a:latin typeface="Cambria Math" panose="02040503050406030204" pitchFamily="18" charset="0"/>
                      </a:rPr>
                      <m:t>−</m:t>
                    </m:r>
                    <m:r>
                      <a:rPr xmlns:a="http://schemas.openxmlformats.org/drawingml/2006/main" sz="2100" i="1">
                        <a:solidFill>
                          <a:srgbClr val="3F3F3F"/>
                        </a:solidFill>
                        <a:latin typeface="Cambria Math" panose="02040503050406030204" pitchFamily="18" charset="0"/>
                      </a:rPr>
                      <m:t>4</m:t>
                    </m:r>
                  </m:sup>
                </m:sSup>
              </m:oMath>
            </a14:m>
            <a:r>
              <a:rPr>
                <a:latin typeface="Times Roman"/>
                <a:ea typeface="Times Roman"/>
                <a:cs typeface="Times Roman"/>
                <a:sym typeface="Times Roman"/>
              </a:rPr>
              <a:t>, </a:t>
            </a:r>
            <a:r>
              <a:t>Batch size: 16, Number of epochs: 100, Upsampling method: PixelShuffle    </a:t>
            </a:r>
          </a:p>
          <a:p>
            <a:pPr lvl="1" marL="384047" indent="-182879" defTabSz="914400">
              <a:lnSpc>
                <a:spcPct val="90000"/>
              </a:lnSpc>
              <a:spcBef>
                <a:spcPts val="400"/>
              </a:spcBef>
              <a:buClr>
                <a:schemeClr val="accent1"/>
              </a:buClr>
              <a:buSzPct val="100000"/>
              <a:buFont typeface="Arial"/>
              <a:buChar char="•"/>
              <a:defRPr sz="2000">
                <a:solidFill>
                  <a:srgbClr val="404040"/>
                </a:solidFill>
              </a:defRPr>
            </a:pPr>
            <a:r>
              <a:t>L1 loss weight: 2</a:t>
            </a:r>
          </a:p>
          <a:p>
            <a:pPr lvl="1" marL="384047" indent="-182879" defTabSz="914400">
              <a:lnSpc>
                <a:spcPct val="90000"/>
              </a:lnSpc>
              <a:spcBef>
                <a:spcPts val="400"/>
              </a:spcBef>
              <a:buClr>
                <a:schemeClr val="accent1"/>
              </a:buClr>
              <a:buSzPct val="100000"/>
              <a:buFont typeface="Arial"/>
              <a:buChar char="•"/>
              <a:defRPr sz="2000">
                <a:solidFill>
                  <a:srgbClr val="404040"/>
                </a:solidFill>
              </a:defRPr>
            </a:pPr>
            <a:r>
              <a:t>LPIPS weight: 3</a:t>
            </a:r>
          </a:p>
          <a:p>
            <a:pPr lvl="1" marL="384047" indent="-182879" defTabSz="914400">
              <a:lnSpc>
                <a:spcPct val="90000"/>
              </a:lnSpc>
              <a:spcBef>
                <a:spcPts val="400"/>
              </a:spcBef>
              <a:buClr>
                <a:schemeClr val="accent1"/>
              </a:buClr>
              <a:buSzPct val="100000"/>
              <a:buFont typeface="Arial"/>
              <a:buChar char="•"/>
              <a:defRPr sz="2000">
                <a:solidFill>
                  <a:srgbClr val="404040"/>
                </a:solidFill>
              </a:defRPr>
            </a:pPr>
            <a:r>
              <a:t>Transformations: Random Vertical &amp; Horizontal Flip</a:t>
            </a:r>
          </a:p>
        </p:txBody>
      </p:sp>
      <p:pic>
        <p:nvPicPr>
          <p:cNvPr id="157" name="Pixel Loss_epoch_100.png" descr="Pixel Loss_epoch_100.png"/>
          <p:cNvPicPr>
            <a:picLocks noChangeAspect="1"/>
          </p:cNvPicPr>
          <p:nvPr/>
        </p:nvPicPr>
        <p:blipFill>
          <a:blip r:embed="rId2">
            <a:extLst/>
          </a:blip>
          <a:srcRect l="6658" t="0" r="6658" b="0"/>
          <a:stretch>
            <a:fillRect/>
          </a:stretch>
        </p:blipFill>
        <p:spPr>
          <a:xfrm>
            <a:off x="278443" y="3678142"/>
            <a:ext cx="3709960" cy="2139935"/>
          </a:xfrm>
          <a:prstGeom prst="rect">
            <a:avLst/>
          </a:prstGeom>
          <a:ln w="12700">
            <a:miter lim="400000"/>
          </a:ln>
          <a:effectLst>
            <a:outerShdw sx="100000" sy="100000" kx="0" ky="0" algn="b" rotWithShape="0" blurRad="317500" dist="0" dir="16200000">
              <a:srgbClr val="000000">
                <a:alpha val="38397"/>
              </a:srgbClr>
            </a:outerShdw>
          </a:effectLst>
        </p:spPr>
      </p:pic>
      <p:pic>
        <p:nvPicPr>
          <p:cNvPr id="158" name="Validation SSIM_epoch_100.png" descr="Validation SSIM_epoch_100.png"/>
          <p:cNvPicPr>
            <a:picLocks noChangeAspect="1"/>
          </p:cNvPicPr>
          <p:nvPr/>
        </p:nvPicPr>
        <p:blipFill>
          <a:blip r:embed="rId3">
            <a:extLst/>
          </a:blip>
          <a:srcRect l="5733" t="0" r="5733" b="0"/>
          <a:stretch>
            <a:fillRect/>
          </a:stretch>
        </p:blipFill>
        <p:spPr>
          <a:xfrm>
            <a:off x="4161631" y="3678142"/>
            <a:ext cx="3789287" cy="2140049"/>
          </a:xfrm>
          <a:prstGeom prst="rect">
            <a:avLst/>
          </a:prstGeom>
          <a:ln w="12700">
            <a:miter lim="400000"/>
          </a:ln>
          <a:effectLst>
            <a:outerShdw sx="100000" sy="100000" kx="0" ky="0" algn="b" rotWithShape="0" blurRad="317500" dist="0" dir="16200000">
              <a:srgbClr val="000000">
                <a:alpha val="38397"/>
              </a:srgbClr>
            </a:outerShdw>
          </a:effectLst>
        </p:spPr>
      </p:pic>
      <p:pic>
        <p:nvPicPr>
          <p:cNvPr id="159" name="Validation PSNR_epoch_100.png" descr="Validation PSNR_epoch_100.png"/>
          <p:cNvPicPr>
            <a:picLocks noChangeAspect="1"/>
          </p:cNvPicPr>
          <p:nvPr/>
        </p:nvPicPr>
        <p:blipFill>
          <a:blip r:embed="rId4">
            <a:extLst/>
          </a:blip>
          <a:srcRect l="6333" t="0" r="6333" b="0"/>
          <a:stretch>
            <a:fillRect/>
          </a:stretch>
        </p:blipFill>
        <p:spPr>
          <a:xfrm>
            <a:off x="8124194" y="3663457"/>
            <a:ext cx="3789193" cy="2169408"/>
          </a:xfrm>
          <a:prstGeom prst="rect">
            <a:avLst/>
          </a:prstGeom>
          <a:ln w="12700">
            <a:miter lim="400000"/>
          </a:ln>
          <a:effectLst>
            <a:outerShdw sx="100000" sy="100000" kx="0" ky="0" algn="b" rotWithShape="0" blurRad="317500" dist="0" dir="16200000">
              <a:srgbClr val="000000">
                <a:alpha val="38397"/>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itle 1"/>
          <p:cNvSpPr txBox="1"/>
          <p:nvPr>
            <p:ph type="title"/>
          </p:nvPr>
        </p:nvSpPr>
        <p:spPr>
          <a:prstGeom prst="rect">
            <a:avLst/>
          </a:prstGeom>
        </p:spPr>
        <p:txBody>
          <a:bodyPr/>
          <a:lstStyle>
            <a:lvl1pPr>
              <a:defRPr spc="-100"/>
            </a:lvl1pPr>
          </a:lstStyle>
          <a:p>
            <a:pPr/>
            <a:r>
              <a:t>Results</a:t>
            </a:r>
          </a:p>
        </p:txBody>
      </p:sp>
      <p:sp>
        <p:nvSpPr>
          <p:cNvPr id="162" name="Content Placeholder 2"/>
          <p:cNvSpPr txBox="1"/>
          <p:nvPr>
            <p:ph type="body" idx="1"/>
          </p:nvPr>
        </p:nvSpPr>
        <p:spPr>
          <a:xfrm>
            <a:off x="1097280" y="1862666"/>
            <a:ext cx="10058401" cy="4023360"/>
          </a:xfrm>
          <a:prstGeom prst="rect">
            <a:avLst/>
          </a:prstGeom>
        </p:spPr>
        <p:txBody>
          <a:bodyPr/>
          <a:lstStyle/>
          <a:p>
            <a:pPr>
              <a:buFont typeface="Arial"/>
              <a:buChar char="•"/>
            </a:pPr>
            <a:r>
              <a:t> We have achieved a </a:t>
            </a:r>
            <a:r>
              <a:rPr b="1"/>
              <a:t>PSNR of 14.0585, SSIM of 0.8157 and L1 Loss as 0.6976</a:t>
            </a:r>
            <a:r>
              <a:t> on validation set. </a:t>
            </a:r>
          </a:p>
          <a:p>
            <a:pPr>
              <a:buFont typeface="Arial"/>
              <a:buChar char="•"/>
            </a:pPr>
            <a:r>
              <a:t> These metrics are calculated with raw model outputs and minmax normalized log HDR ground truth image.</a:t>
            </a:r>
          </a:p>
          <a:p>
            <a:pPr>
              <a:buFont typeface="Arial"/>
              <a:buChar char="•"/>
            </a:pPr>
            <a:r>
              <a:t> Note: We feed the inputs using [-1,1] range instead of [0,1]. The reason is that weights tend to update more stable on input range [-1,1] compared to [0,1]. </a:t>
            </a:r>
          </a:p>
          <a:p>
            <a:pPr lvl="1" marL="292608" indent="-91440">
              <a:buFont typeface="Arial"/>
              <a:buChar char="•"/>
            </a:pPr>
            <a:r>
              <a:t>Also since we use Tanh for final activation, our model logits are guaranteed to be in range [-1,1] so we can safely calculate our metrics in [-1,1] range instead of [0,1].</a:t>
            </a:r>
          </a:p>
          <a:p>
            <a:pPr>
              <a:buFont typeface="Arial"/>
              <a:buChar char="•"/>
            </a:pPr>
            <a:r>
              <a:t> In visualization step, we do the reverse of what we did to the images. This consists of converting the range to [0,1] from [-1,1], taking the exp to eliminate the log.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Visual Comparison"/>
          <p:cNvSpPr txBox="1"/>
          <p:nvPr>
            <p:ph type="title" idx="4294967295"/>
          </p:nvPr>
        </p:nvSpPr>
        <p:spPr>
          <a:xfrm>
            <a:off x="220816" y="142706"/>
            <a:ext cx="10058401" cy="1450757"/>
          </a:xfrm>
          <a:prstGeom prst="rect">
            <a:avLst/>
          </a:prstGeom>
        </p:spPr>
        <p:txBody>
          <a:bodyPr/>
          <a:lstStyle>
            <a:lvl1pPr>
              <a:defRPr spc="-100"/>
            </a:lvl1pPr>
          </a:lstStyle>
          <a:p>
            <a:pPr/>
            <a:r>
              <a:t>Visual Comparison</a:t>
            </a:r>
          </a:p>
        </p:txBody>
      </p:sp>
      <p:sp>
        <p:nvSpPr>
          <p:cNvPr id="165" name="Directly displaying a HDR image without any extensive processing is not the best way to feel the effect that HDR brings.…"/>
          <p:cNvSpPr txBox="1"/>
          <p:nvPr>
            <p:ph type="body" idx="4294967295"/>
          </p:nvPr>
        </p:nvSpPr>
        <p:spPr>
          <a:xfrm>
            <a:off x="246979" y="1941156"/>
            <a:ext cx="11535747" cy="3341971"/>
          </a:xfrm>
          <a:prstGeom prst="rect">
            <a:avLst/>
          </a:prstGeom>
        </p:spPr>
        <p:txBody>
          <a:bodyPr/>
          <a:lstStyle/>
          <a:p>
            <a:pPr>
              <a:buFont typeface="Arial"/>
              <a:buChar char="•"/>
            </a:pPr>
            <a:r>
              <a:t> Directly displaying a HDR image without any extensive processing is not the best way to feel the effect that HDR brings. </a:t>
            </a:r>
          </a:p>
          <a:p>
            <a:pPr>
              <a:buFont typeface="Arial"/>
              <a:buChar char="•"/>
            </a:pPr>
            <a:r>
              <a:t> That is why we visually compare our prediction and ground truth HDR image by after applying </a:t>
            </a:r>
            <a:r>
              <a:rPr b="1"/>
              <a:t>Reinhard Tonemapping</a:t>
            </a:r>
            <a:r>
              <a:t>. Formula is pretty simple yet effective:  </a:t>
            </a:r>
            <a14:m>
              <m:oMath>
                <m:sSub>
                  <m:e>
                    <m:r>
                      <a:rPr xmlns:a="http://schemas.openxmlformats.org/drawingml/2006/main" sz="2150" i="1">
                        <a:solidFill>
                          <a:srgbClr val="3F3F3F"/>
                        </a:solidFill>
                        <a:latin typeface="Cambria Math" panose="02040503050406030204" pitchFamily="18" charset="0"/>
                      </a:rPr>
                      <m:t>L</m:t>
                    </m:r>
                  </m:e>
                  <m:sub>
                    <m:r>
                      <m:rPr>
                        <m:nor/>
                      </m:rPr>
                      <a:rPr xmlns:a="http://schemas.openxmlformats.org/drawingml/2006/main" sz="2150" i="1">
                        <a:solidFill>
                          <a:srgbClr val="3F3F3F"/>
                        </a:solidFill>
                        <a:latin typeface="Cambria Math" panose="02040503050406030204" pitchFamily="18" charset="0"/>
                      </a:rPr>
                      <m:t>mapped</m:t>
                    </m:r>
                  </m:sub>
                </m:sSub>
                <m:r>
                  <a:rPr xmlns:a="http://schemas.openxmlformats.org/drawingml/2006/main" sz="2150" i="1">
                    <a:solidFill>
                      <a:srgbClr val="3F3F3F"/>
                    </a:solidFill>
                    <a:latin typeface="Cambria Math" panose="02040503050406030204" pitchFamily="18" charset="0"/>
                  </a:rPr>
                  <m:t>=</m:t>
                </m:r>
                <m:f>
                  <m:fPr>
                    <m:ctrlPr>
                      <a:rPr xmlns:a="http://schemas.openxmlformats.org/drawingml/2006/main" sz="2150" i="1">
                        <a:solidFill>
                          <a:srgbClr val="3F3F3F"/>
                        </a:solidFill>
                        <a:latin typeface="Cambria Math" panose="02040503050406030204" pitchFamily="18" charset="0"/>
                      </a:rPr>
                    </m:ctrlPr>
                    <m:type m:val="bar"/>
                  </m:fPr>
                  <m:num>
                    <m:r>
                      <a:rPr xmlns:a="http://schemas.openxmlformats.org/drawingml/2006/main" sz="2150" i="1">
                        <a:solidFill>
                          <a:srgbClr val="3F3F3F"/>
                        </a:solidFill>
                        <a:latin typeface="Cambria Math" panose="02040503050406030204" pitchFamily="18" charset="0"/>
                      </a:rPr>
                      <m:t>L</m:t>
                    </m:r>
                  </m:num>
                  <m:den>
                    <m:r>
                      <a:rPr xmlns:a="http://schemas.openxmlformats.org/drawingml/2006/main" sz="2150" i="1">
                        <a:solidFill>
                          <a:srgbClr val="3F3F3F"/>
                        </a:solidFill>
                        <a:latin typeface="Cambria Math" panose="02040503050406030204" pitchFamily="18" charset="0"/>
                      </a:rPr>
                      <m:t>1</m:t>
                    </m:r>
                    <m:r>
                      <a:rPr xmlns:a="http://schemas.openxmlformats.org/drawingml/2006/main" sz="2150" i="1">
                        <a:solidFill>
                          <a:srgbClr val="3F3F3F"/>
                        </a:solidFill>
                        <a:latin typeface="Cambria Math" panose="02040503050406030204" pitchFamily="18" charset="0"/>
                      </a:rPr>
                      <m:t>+</m:t>
                    </m:r>
                    <m:r>
                      <a:rPr xmlns:a="http://schemas.openxmlformats.org/drawingml/2006/main" sz="2150" i="1">
                        <a:solidFill>
                          <a:srgbClr val="3F3F3F"/>
                        </a:solidFill>
                        <a:latin typeface="Cambria Math" panose="02040503050406030204" pitchFamily="18" charset="0"/>
                      </a:rPr>
                      <m:t>L</m:t>
                    </m:r>
                  </m:den>
                </m:f>
              </m:oMath>
            </a14:m>
            <a:r>
              <a:t>.</a:t>
            </a:r>
          </a:p>
          <a:p>
            <a:pPr>
              <a:buFont typeface="Arial"/>
              <a:buChar char="•"/>
            </a:pPr>
            <a:r>
              <a:t> In some cases, our model generates images that appear dark when viewed in the raw </a:t>
            </a:r>
            <a:r>
              <a:rPr sz="1300">
                <a:latin typeface="Courier"/>
                <a:ea typeface="Courier"/>
                <a:cs typeface="Courier"/>
                <a:sym typeface="Courier"/>
              </a:rPr>
              <a:t>.hdr</a:t>
            </a:r>
            <a:r>
              <a:t> format. Applying Reinhard Tonemapping helps compress the dynamic range into the [0,1] interval, making the content perceptually balanced and visually accessible on standard displays, </a:t>
            </a:r>
            <a:r>
              <a:rPr b="1"/>
              <a:t>regardless of the original HDR intensity range.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ome Examples from HDR-Eye dataset"/>
          <p:cNvSpPr txBox="1"/>
          <p:nvPr>
            <p:ph type="title" idx="4294967295"/>
          </p:nvPr>
        </p:nvSpPr>
        <p:spPr>
          <a:xfrm>
            <a:off x="220816" y="142706"/>
            <a:ext cx="10058401" cy="1450757"/>
          </a:xfrm>
          <a:prstGeom prst="rect">
            <a:avLst/>
          </a:prstGeom>
        </p:spPr>
        <p:txBody>
          <a:bodyPr/>
          <a:lstStyle>
            <a:lvl1pPr>
              <a:defRPr spc="-100"/>
            </a:lvl1pPr>
          </a:lstStyle>
          <a:p>
            <a:pPr/>
            <a:r>
              <a:t>Some Examples from HDR-Eye dataset</a:t>
            </a:r>
          </a:p>
        </p:txBody>
      </p:sp>
      <p:grpSp>
        <p:nvGrpSpPr>
          <p:cNvPr id="170" name="Group"/>
          <p:cNvGrpSpPr/>
          <p:nvPr/>
        </p:nvGrpSpPr>
        <p:grpSpPr>
          <a:xfrm>
            <a:off x="634018" y="2167084"/>
            <a:ext cx="3175001" cy="3619849"/>
            <a:chOff x="0" y="0"/>
            <a:chExt cx="3175000" cy="3619847"/>
          </a:xfrm>
        </p:grpSpPr>
        <p:pic>
          <p:nvPicPr>
            <p:cNvPr id="168" name="input.png" descr="input.png"/>
            <p:cNvPicPr>
              <a:picLocks noChangeAspect="1"/>
            </p:cNvPicPr>
            <p:nvPr/>
          </p:nvPicPr>
          <p:blipFill>
            <a:blip r:embed="rId2">
              <a:extLst/>
            </a:blip>
            <a:srcRect l="0" t="0" r="0" b="0"/>
            <a:stretch>
              <a:fillRect/>
            </a:stretch>
          </p:blipFill>
          <p:spPr>
            <a:xfrm>
              <a:off x="0" y="0"/>
              <a:ext cx="3175001"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69" name="Caption"/>
            <p:cNvSpPr/>
            <p:nvPr/>
          </p:nvSpPr>
          <p:spPr>
            <a:xfrm>
              <a:off x="0" y="3276600"/>
              <a:ext cx="3175000"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173" name="Group"/>
          <p:cNvGrpSpPr/>
          <p:nvPr/>
        </p:nvGrpSpPr>
        <p:grpSpPr>
          <a:xfrm>
            <a:off x="4508500" y="2167084"/>
            <a:ext cx="3175001" cy="3911949"/>
            <a:chOff x="0" y="0"/>
            <a:chExt cx="3175000" cy="3911947"/>
          </a:xfrm>
        </p:grpSpPr>
        <p:pic>
          <p:nvPicPr>
            <p:cNvPr id="171" name="prediction_reinhard.png" descr="prediction_reinhard.png"/>
            <p:cNvPicPr>
              <a:picLocks noChangeAspect="1"/>
            </p:cNvPicPr>
            <p:nvPr/>
          </p:nvPicPr>
          <p:blipFill>
            <a:blip r:embed="rId3">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72" name="Title"/>
            <p:cNvSpPr/>
            <p:nvPr/>
          </p:nvSpPr>
          <p:spPr>
            <a:xfrm>
              <a:off x="0" y="3276600"/>
              <a:ext cx="3175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grpSp>
        <p:nvGrpSpPr>
          <p:cNvPr id="176" name="Group"/>
          <p:cNvGrpSpPr/>
          <p:nvPr/>
        </p:nvGrpSpPr>
        <p:grpSpPr>
          <a:xfrm>
            <a:off x="8488852" y="2167084"/>
            <a:ext cx="3175001" cy="3911949"/>
            <a:chOff x="0" y="0"/>
            <a:chExt cx="3175000" cy="3911947"/>
          </a:xfrm>
        </p:grpSpPr>
        <p:pic>
          <p:nvPicPr>
            <p:cNvPr id="174" name="target_reinhard.png" descr="target_reinhard.png"/>
            <p:cNvPicPr>
              <a:picLocks noChangeAspect="1"/>
            </p:cNvPicPr>
            <p:nvPr/>
          </p:nvPicPr>
          <p:blipFill>
            <a:blip r:embed="rId4">
              <a:extLst/>
            </a:blip>
            <a:srcRect l="0" t="0" r="0" b="0"/>
            <a:stretch>
              <a:fillRect/>
            </a:stretch>
          </p:blipFill>
          <p:spPr>
            <a:xfrm>
              <a:off x="0" y="0"/>
              <a:ext cx="3175001"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75"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Ground truth HDR with Reinhard Tonemapping</a:t>
              </a: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ome Examples from HDR-Eye dataset"/>
          <p:cNvSpPr txBox="1"/>
          <p:nvPr>
            <p:ph type="title" idx="4294967295"/>
          </p:nvPr>
        </p:nvSpPr>
        <p:spPr>
          <a:xfrm>
            <a:off x="220816" y="142706"/>
            <a:ext cx="10058401" cy="1450757"/>
          </a:xfrm>
          <a:prstGeom prst="rect">
            <a:avLst/>
          </a:prstGeom>
        </p:spPr>
        <p:txBody>
          <a:bodyPr/>
          <a:lstStyle>
            <a:lvl1pPr>
              <a:defRPr spc="-100"/>
            </a:lvl1pPr>
          </a:lstStyle>
          <a:p>
            <a:pPr/>
            <a:r>
              <a:t>Some Examples from HDR-Eye dataset</a:t>
            </a:r>
          </a:p>
        </p:txBody>
      </p:sp>
      <p:grpSp>
        <p:nvGrpSpPr>
          <p:cNvPr id="181" name="Group"/>
          <p:cNvGrpSpPr/>
          <p:nvPr/>
        </p:nvGrpSpPr>
        <p:grpSpPr>
          <a:xfrm>
            <a:off x="634018" y="2167084"/>
            <a:ext cx="3175001" cy="3619849"/>
            <a:chOff x="0" y="0"/>
            <a:chExt cx="3175000" cy="3619847"/>
          </a:xfrm>
        </p:grpSpPr>
        <p:pic>
          <p:nvPicPr>
            <p:cNvPr id="179" name="input.png" descr="input.png"/>
            <p:cNvPicPr>
              <a:picLocks noChangeAspect="1"/>
            </p:cNvPicPr>
            <p:nvPr/>
          </p:nvPicPr>
          <p:blipFill>
            <a:blip r:embed="rId2">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80" name="Caption"/>
            <p:cNvSpPr/>
            <p:nvPr/>
          </p:nvSpPr>
          <p:spPr>
            <a:xfrm>
              <a:off x="0" y="3276600"/>
              <a:ext cx="3175000"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184" name="Group"/>
          <p:cNvGrpSpPr/>
          <p:nvPr/>
        </p:nvGrpSpPr>
        <p:grpSpPr>
          <a:xfrm>
            <a:off x="4508500" y="2167084"/>
            <a:ext cx="3175000" cy="3911949"/>
            <a:chOff x="0" y="0"/>
            <a:chExt cx="3175000" cy="3911947"/>
          </a:xfrm>
        </p:grpSpPr>
        <p:pic>
          <p:nvPicPr>
            <p:cNvPr id="182" name="prediction_reinhard.png" descr="prediction_reinhard.png"/>
            <p:cNvPicPr>
              <a:picLocks noChangeAspect="1"/>
            </p:cNvPicPr>
            <p:nvPr/>
          </p:nvPicPr>
          <p:blipFill>
            <a:blip r:embed="rId3">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83"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grpSp>
        <p:nvGrpSpPr>
          <p:cNvPr id="187" name="Group"/>
          <p:cNvGrpSpPr/>
          <p:nvPr/>
        </p:nvGrpSpPr>
        <p:grpSpPr>
          <a:xfrm>
            <a:off x="8488852" y="2167084"/>
            <a:ext cx="3175001" cy="3911949"/>
            <a:chOff x="0" y="0"/>
            <a:chExt cx="3175000" cy="3911947"/>
          </a:xfrm>
        </p:grpSpPr>
        <p:pic>
          <p:nvPicPr>
            <p:cNvPr id="185" name="target_reinhard.png" descr="target_reinhard.png"/>
            <p:cNvPicPr>
              <a:picLocks noChangeAspect="1"/>
            </p:cNvPicPr>
            <p:nvPr/>
          </p:nvPicPr>
          <p:blipFill>
            <a:blip r:embed="rId4">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86"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Ground truth HDR with Reinhard Tonemapping</a:t>
              </a:r>
            </a:p>
          </p:txBody>
        </p:sp>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ome Examples from HDR-Eye dataset"/>
          <p:cNvSpPr txBox="1"/>
          <p:nvPr>
            <p:ph type="title" idx="4294967295"/>
          </p:nvPr>
        </p:nvSpPr>
        <p:spPr>
          <a:xfrm>
            <a:off x="220816" y="142706"/>
            <a:ext cx="10058401" cy="1450757"/>
          </a:xfrm>
          <a:prstGeom prst="rect">
            <a:avLst/>
          </a:prstGeom>
        </p:spPr>
        <p:txBody>
          <a:bodyPr/>
          <a:lstStyle>
            <a:lvl1pPr>
              <a:defRPr spc="-100"/>
            </a:lvl1pPr>
          </a:lstStyle>
          <a:p>
            <a:pPr/>
            <a:r>
              <a:t>Some Examples from HDR-Eye dataset</a:t>
            </a:r>
          </a:p>
        </p:txBody>
      </p:sp>
      <p:grpSp>
        <p:nvGrpSpPr>
          <p:cNvPr id="192" name="Group"/>
          <p:cNvGrpSpPr/>
          <p:nvPr/>
        </p:nvGrpSpPr>
        <p:grpSpPr>
          <a:xfrm>
            <a:off x="634018" y="2167084"/>
            <a:ext cx="3175001" cy="3619849"/>
            <a:chOff x="0" y="0"/>
            <a:chExt cx="3175000" cy="3619847"/>
          </a:xfrm>
        </p:grpSpPr>
        <p:pic>
          <p:nvPicPr>
            <p:cNvPr id="190" name="input.png" descr="input.png"/>
            <p:cNvPicPr>
              <a:picLocks noChangeAspect="1"/>
            </p:cNvPicPr>
            <p:nvPr/>
          </p:nvPicPr>
          <p:blipFill>
            <a:blip r:embed="rId2">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91" name="Caption"/>
            <p:cNvSpPr/>
            <p:nvPr/>
          </p:nvSpPr>
          <p:spPr>
            <a:xfrm>
              <a:off x="0" y="3276600"/>
              <a:ext cx="3175000"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195" name="Group"/>
          <p:cNvGrpSpPr/>
          <p:nvPr/>
        </p:nvGrpSpPr>
        <p:grpSpPr>
          <a:xfrm>
            <a:off x="4508500" y="2167084"/>
            <a:ext cx="3175000" cy="3911949"/>
            <a:chOff x="0" y="0"/>
            <a:chExt cx="3175000" cy="3911947"/>
          </a:xfrm>
        </p:grpSpPr>
        <p:pic>
          <p:nvPicPr>
            <p:cNvPr id="193" name="prediction_reinhard.png" descr="prediction_reinhard.png"/>
            <p:cNvPicPr>
              <a:picLocks noChangeAspect="1"/>
            </p:cNvPicPr>
            <p:nvPr/>
          </p:nvPicPr>
          <p:blipFill>
            <a:blip r:embed="rId3">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94"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grpSp>
        <p:nvGrpSpPr>
          <p:cNvPr id="198" name="Group"/>
          <p:cNvGrpSpPr/>
          <p:nvPr/>
        </p:nvGrpSpPr>
        <p:grpSpPr>
          <a:xfrm>
            <a:off x="8488852" y="2167084"/>
            <a:ext cx="3175001" cy="3911949"/>
            <a:chOff x="0" y="0"/>
            <a:chExt cx="3175000" cy="3911947"/>
          </a:xfrm>
        </p:grpSpPr>
        <p:pic>
          <p:nvPicPr>
            <p:cNvPr id="196" name="target_reinhard.png" descr="target_reinhard.png"/>
            <p:cNvPicPr>
              <a:picLocks noChangeAspect="1"/>
            </p:cNvPicPr>
            <p:nvPr/>
          </p:nvPicPr>
          <p:blipFill>
            <a:blip r:embed="rId4">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197"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Ground truth HDR with Reinhard Tonemapping</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ome Examples from HDR-Eye dataset"/>
          <p:cNvSpPr txBox="1"/>
          <p:nvPr>
            <p:ph type="title" idx="4294967295"/>
          </p:nvPr>
        </p:nvSpPr>
        <p:spPr>
          <a:xfrm>
            <a:off x="220816" y="142706"/>
            <a:ext cx="10058401" cy="1450757"/>
          </a:xfrm>
          <a:prstGeom prst="rect">
            <a:avLst/>
          </a:prstGeom>
        </p:spPr>
        <p:txBody>
          <a:bodyPr/>
          <a:lstStyle>
            <a:lvl1pPr>
              <a:defRPr spc="-100"/>
            </a:lvl1pPr>
          </a:lstStyle>
          <a:p>
            <a:pPr/>
            <a:r>
              <a:t>Some Examples from HDR-Eye dataset</a:t>
            </a:r>
          </a:p>
        </p:txBody>
      </p:sp>
      <p:grpSp>
        <p:nvGrpSpPr>
          <p:cNvPr id="203" name="Group"/>
          <p:cNvGrpSpPr/>
          <p:nvPr/>
        </p:nvGrpSpPr>
        <p:grpSpPr>
          <a:xfrm>
            <a:off x="634018" y="2167084"/>
            <a:ext cx="3175001" cy="3619849"/>
            <a:chOff x="0" y="0"/>
            <a:chExt cx="3175000" cy="3619847"/>
          </a:xfrm>
        </p:grpSpPr>
        <p:pic>
          <p:nvPicPr>
            <p:cNvPr id="201" name="input.png" descr="input.png"/>
            <p:cNvPicPr>
              <a:picLocks noChangeAspect="1"/>
            </p:cNvPicPr>
            <p:nvPr/>
          </p:nvPicPr>
          <p:blipFill>
            <a:blip r:embed="rId2">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02" name="Caption"/>
            <p:cNvSpPr/>
            <p:nvPr/>
          </p:nvSpPr>
          <p:spPr>
            <a:xfrm>
              <a:off x="0" y="3276600"/>
              <a:ext cx="3175000"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06" name="Group"/>
          <p:cNvGrpSpPr/>
          <p:nvPr/>
        </p:nvGrpSpPr>
        <p:grpSpPr>
          <a:xfrm>
            <a:off x="4508500" y="2167084"/>
            <a:ext cx="3175000" cy="3911949"/>
            <a:chOff x="0" y="0"/>
            <a:chExt cx="3175000" cy="3911947"/>
          </a:xfrm>
        </p:grpSpPr>
        <p:pic>
          <p:nvPicPr>
            <p:cNvPr id="204" name="prediction_reinhard.png" descr="prediction_reinhard.png"/>
            <p:cNvPicPr>
              <a:picLocks noChangeAspect="1"/>
            </p:cNvPicPr>
            <p:nvPr/>
          </p:nvPicPr>
          <p:blipFill>
            <a:blip r:embed="rId3">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05"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grpSp>
        <p:nvGrpSpPr>
          <p:cNvPr id="209" name="Group"/>
          <p:cNvGrpSpPr/>
          <p:nvPr/>
        </p:nvGrpSpPr>
        <p:grpSpPr>
          <a:xfrm>
            <a:off x="8488852" y="2167084"/>
            <a:ext cx="3175001" cy="3911949"/>
            <a:chOff x="0" y="0"/>
            <a:chExt cx="3175000" cy="3911947"/>
          </a:xfrm>
        </p:grpSpPr>
        <p:pic>
          <p:nvPicPr>
            <p:cNvPr id="207" name="target_reinhard.png" descr="target_reinhard.png"/>
            <p:cNvPicPr>
              <a:picLocks noChangeAspect="1"/>
            </p:cNvPicPr>
            <p:nvPr/>
          </p:nvPicPr>
          <p:blipFill>
            <a:blip r:embed="rId4">
              <a:extLst/>
            </a:blip>
            <a:srcRect l="0" t="0" r="0" b="0"/>
            <a:stretch>
              <a:fillRect/>
            </a:stretch>
          </p:blipFill>
          <p:spPr>
            <a:xfrm>
              <a:off x="0" y="0"/>
              <a:ext cx="3175000" cy="3175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08" name="Title"/>
            <p:cNvSpPr/>
            <p:nvPr/>
          </p:nvSpPr>
          <p:spPr>
            <a:xfrm>
              <a:off x="0" y="3276600"/>
              <a:ext cx="3175000"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Ground truth HDR with Reinhard Tonemapping</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ome Examples from our custom images"/>
          <p:cNvSpPr txBox="1"/>
          <p:nvPr>
            <p:ph type="title" idx="4294967295"/>
          </p:nvPr>
        </p:nvSpPr>
        <p:spPr>
          <a:xfrm>
            <a:off x="220816" y="142706"/>
            <a:ext cx="10058401" cy="1450757"/>
          </a:xfrm>
          <a:prstGeom prst="rect">
            <a:avLst/>
          </a:prstGeom>
        </p:spPr>
        <p:txBody>
          <a:bodyPr/>
          <a:lstStyle>
            <a:lvl1pPr>
              <a:defRPr spc="-100"/>
            </a:lvl1pPr>
          </a:lstStyle>
          <a:p>
            <a:pPr/>
            <a:r>
              <a:t>Some Examples from our custom images</a:t>
            </a:r>
          </a:p>
        </p:txBody>
      </p:sp>
      <p:grpSp>
        <p:nvGrpSpPr>
          <p:cNvPr id="214" name="Group"/>
          <p:cNvGrpSpPr/>
          <p:nvPr/>
        </p:nvGrpSpPr>
        <p:grpSpPr>
          <a:xfrm>
            <a:off x="1606344" y="1826939"/>
            <a:ext cx="3810001" cy="4254848"/>
            <a:chOff x="0" y="0"/>
            <a:chExt cx="3810000" cy="4254847"/>
          </a:xfrm>
        </p:grpSpPr>
        <p:pic>
          <p:nvPicPr>
            <p:cNvPr id="212" name="input.png" descr="input.png"/>
            <p:cNvPicPr>
              <a:picLocks noChangeAspect="1"/>
            </p:cNvPicPr>
            <p:nvPr/>
          </p:nvPicPr>
          <p:blipFill>
            <a:blip r:embed="rId2">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13" name="Caption"/>
            <p:cNvSpPr/>
            <p:nvPr/>
          </p:nvSpPr>
          <p:spPr>
            <a:xfrm>
              <a:off x="0" y="3911600"/>
              <a:ext cx="3810001"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17" name="Group"/>
          <p:cNvGrpSpPr/>
          <p:nvPr/>
        </p:nvGrpSpPr>
        <p:grpSpPr>
          <a:xfrm>
            <a:off x="6998283" y="1826938"/>
            <a:ext cx="3810002" cy="4546949"/>
            <a:chOff x="0" y="0"/>
            <a:chExt cx="3810000" cy="4546947"/>
          </a:xfrm>
        </p:grpSpPr>
        <p:pic>
          <p:nvPicPr>
            <p:cNvPr id="215" name="prediction_reinhard.png" descr="prediction_reinhard.png"/>
            <p:cNvPicPr>
              <a:picLocks noChangeAspect="1"/>
            </p:cNvPicPr>
            <p:nvPr/>
          </p:nvPicPr>
          <p:blipFill>
            <a:blip r:embed="rId3">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16" name="Title"/>
            <p:cNvSpPr/>
            <p:nvPr/>
          </p:nvSpPr>
          <p:spPr>
            <a:xfrm>
              <a:off x="0" y="3911600"/>
              <a:ext cx="3810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1"/>
          <p:cNvSpPr txBox="1"/>
          <p:nvPr>
            <p:ph type="title"/>
          </p:nvPr>
        </p:nvSpPr>
        <p:spPr>
          <a:prstGeom prst="rect">
            <a:avLst/>
          </a:prstGeom>
        </p:spPr>
        <p:txBody>
          <a:bodyPr/>
          <a:lstStyle>
            <a:lvl1pPr>
              <a:defRPr spc="-100"/>
            </a:lvl1pPr>
          </a:lstStyle>
          <a:p>
            <a:pPr/>
            <a:r>
              <a:t>Abstract</a:t>
            </a:r>
          </a:p>
        </p:txBody>
      </p:sp>
      <p:sp>
        <p:nvSpPr>
          <p:cNvPr id="114" name="Content Placeholder 2"/>
          <p:cNvSpPr txBox="1"/>
          <p:nvPr>
            <p:ph type="body" idx="1"/>
          </p:nvPr>
        </p:nvSpPr>
        <p:spPr>
          <a:xfrm>
            <a:off x="1097280" y="1862666"/>
            <a:ext cx="10455395" cy="4023360"/>
          </a:xfrm>
          <a:prstGeom prst="rect">
            <a:avLst/>
          </a:prstGeom>
        </p:spPr>
        <p:txBody>
          <a:bodyPr/>
          <a:lstStyle/>
          <a:p>
            <a:pPr>
              <a:buFont typeface="Arial"/>
              <a:buChar char="•"/>
            </a:pPr>
            <a:r>
              <a:t> High Dynamic Range (HDR) photography has been a prominent topic over the years.</a:t>
            </a:r>
          </a:p>
          <a:p>
            <a:pPr>
              <a:buFont typeface="Arial"/>
              <a:buChar char="•"/>
            </a:pPr>
            <a:r>
              <a:t> Traditionally, HDR images are generated by merging multiple Low Dynamic Range (LDR) images captured at different exposures.</a:t>
            </a:r>
          </a:p>
          <a:p>
            <a:pPr>
              <a:buFont typeface="Arial"/>
              <a:buChar char="•"/>
            </a:pPr>
            <a:r>
              <a:t> We design a specialized neural network architecture and train it on a carefully curated dataset to enhance local contrast and dynamic range.</a:t>
            </a:r>
          </a:p>
          <a:p>
            <a:pPr>
              <a:buFont typeface="Arial"/>
              <a:buChar char="•"/>
            </a:pPr>
            <a:r>
              <a:t> Our results demonstrate that it is possible to reconstruct high-resolution, visually convincing HDR images from a single shot.</a:t>
            </a:r>
          </a:p>
          <a:p>
            <a:pPr>
              <a:buFont typeface="Arial"/>
              <a:buChar char="•"/>
            </a:pPr>
            <a:r>
              <a:t> We find this problem highly interesting due to the rapid advances in both HDR imaging and deep learning methodologies. While traditional HDR imaging techniques have been well-studied, single-image HDR reconstruction remains relatively new and offers significant opportunities for innovation.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ome Examples from our custom images"/>
          <p:cNvSpPr txBox="1"/>
          <p:nvPr>
            <p:ph type="title" idx="4294967295"/>
          </p:nvPr>
        </p:nvSpPr>
        <p:spPr>
          <a:xfrm>
            <a:off x="220816" y="142706"/>
            <a:ext cx="10058401" cy="1450757"/>
          </a:xfrm>
          <a:prstGeom prst="rect">
            <a:avLst/>
          </a:prstGeom>
        </p:spPr>
        <p:txBody>
          <a:bodyPr/>
          <a:lstStyle>
            <a:lvl1pPr>
              <a:defRPr spc="-100"/>
            </a:lvl1pPr>
          </a:lstStyle>
          <a:p>
            <a:pPr/>
            <a:r>
              <a:t>Some Examples from our custom images</a:t>
            </a:r>
          </a:p>
        </p:txBody>
      </p:sp>
      <p:grpSp>
        <p:nvGrpSpPr>
          <p:cNvPr id="222" name="Group"/>
          <p:cNvGrpSpPr/>
          <p:nvPr/>
        </p:nvGrpSpPr>
        <p:grpSpPr>
          <a:xfrm>
            <a:off x="1606344" y="1826939"/>
            <a:ext cx="3810001" cy="4254848"/>
            <a:chOff x="0" y="0"/>
            <a:chExt cx="3810000" cy="4254847"/>
          </a:xfrm>
        </p:grpSpPr>
        <p:pic>
          <p:nvPicPr>
            <p:cNvPr id="220" name="input.png" descr="input.png"/>
            <p:cNvPicPr>
              <a:picLocks noChangeAspect="1"/>
            </p:cNvPicPr>
            <p:nvPr/>
          </p:nvPicPr>
          <p:blipFill>
            <a:blip r:embed="rId2">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21" name="Caption"/>
            <p:cNvSpPr/>
            <p:nvPr/>
          </p:nvSpPr>
          <p:spPr>
            <a:xfrm>
              <a:off x="0" y="3911600"/>
              <a:ext cx="3810001"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25" name="Group"/>
          <p:cNvGrpSpPr/>
          <p:nvPr/>
        </p:nvGrpSpPr>
        <p:grpSpPr>
          <a:xfrm>
            <a:off x="6998283" y="1826939"/>
            <a:ext cx="3810001" cy="4546948"/>
            <a:chOff x="0" y="0"/>
            <a:chExt cx="3810000" cy="4546947"/>
          </a:xfrm>
        </p:grpSpPr>
        <p:pic>
          <p:nvPicPr>
            <p:cNvPr id="223" name="prediction_reinhard.png" descr="prediction_reinhard.png"/>
            <p:cNvPicPr>
              <a:picLocks noChangeAspect="1"/>
            </p:cNvPicPr>
            <p:nvPr/>
          </p:nvPicPr>
          <p:blipFill>
            <a:blip r:embed="rId3">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24" name="Title"/>
            <p:cNvSpPr/>
            <p:nvPr/>
          </p:nvSpPr>
          <p:spPr>
            <a:xfrm>
              <a:off x="0" y="3911600"/>
              <a:ext cx="3810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ome Examples from our custom images"/>
          <p:cNvSpPr txBox="1"/>
          <p:nvPr>
            <p:ph type="title" idx="4294967295"/>
          </p:nvPr>
        </p:nvSpPr>
        <p:spPr>
          <a:xfrm>
            <a:off x="220816" y="142706"/>
            <a:ext cx="10058401" cy="1450757"/>
          </a:xfrm>
          <a:prstGeom prst="rect">
            <a:avLst/>
          </a:prstGeom>
        </p:spPr>
        <p:txBody>
          <a:bodyPr/>
          <a:lstStyle>
            <a:lvl1pPr>
              <a:defRPr spc="-100"/>
            </a:lvl1pPr>
          </a:lstStyle>
          <a:p>
            <a:pPr/>
            <a:r>
              <a:t>Some Examples from our custom images</a:t>
            </a:r>
          </a:p>
        </p:txBody>
      </p:sp>
      <p:grpSp>
        <p:nvGrpSpPr>
          <p:cNvPr id="230" name="Group"/>
          <p:cNvGrpSpPr/>
          <p:nvPr/>
        </p:nvGrpSpPr>
        <p:grpSpPr>
          <a:xfrm>
            <a:off x="1606344" y="1826939"/>
            <a:ext cx="3810001" cy="4254848"/>
            <a:chOff x="0" y="0"/>
            <a:chExt cx="3810000" cy="4254847"/>
          </a:xfrm>
        </p:grpSpPr>
        <p:pic>
          <p:nvPicPr>
            <p:cNvPr id="228" name="input.png" descr="input.png"/>
            <p:cNvPicPr>
              <a:picLocks noChangeAspect="1"/>
            </p:cNvPicPr>
            <p:nvPr/>
          </p:nvPicPr>
          <p:blipFill>
            <a:blip r:embed="rId2">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29" name="Caption"/>
            <p:cNvSpPr/>
            <p:nvPr/>
          </p:nvSpPr>
          <p:spPr>
            <a:xfrm>
              <a:off x="0" y="3911600"/>
              <a:ext cx="3810001"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33" name="Group"/>
          <p:cNvGrpSpPr/>
          <p:nvPr/>
        </p:nvGrpSpPr>
        <p:grpSpPr>
          <a:xfrm>
            <a:off x="6998283" y="1826939"/>
            <a:ext cx="3810001" cy="4546948"/>
            <a:chOff x="0" y="0"/>
            <a:chExt cx="3810000" cy="4546947"/>
          </a:xfrm>
        </p:grpSpPr>
        <p:pic>
          <p:nvPicPr>
            <p:cNvPr id="231" name="prediction_reinhard.png" descr="prediction_reinhard.png"/>
            <p:cNvPicPr>
              <a:picLocks noChangeAspect="1"/>
            </p:cNvPicPr>
            <p:nvPr/>
          </p:nvPicPr>
          <p:blipFill>
            <a:blip r:embed="rId3">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32" name="Title"/>
            <p:cNvSpPr/>
            <p:nvPr/>
          </p:nvSpPr>
          <p:spPr>
            <a:xfrm>
              <a:off x="0" y="3911600"/>
              <a:ext cx="3810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ome Examples from our custom images"/>
          <p:cNvSpPr txBox="1"/>
          <p:nvPr>
            <p:ph type="title" idx="4294967295"/>
          </p:nvPr>
        </p:nvSpPr>
        <p:spPr>
          <a:xfrm>
            <a:off x="220816" y="142706"/>
            <a:ext cx="10058401" cy="1450757"/>
          </a:xfrm>
          <a:prstGeom prst="rect">
            <a:avLst/>
          </a:prstGeom>
        </p:spPr>
        <p:txBody>
          <a:bodyPr/>
          <a:lstStyle>
            <a:lvl1pPr>
              <a:defRPr spc="-100"/>
            </a:lvl1pPr>
          </a:lstStyle>
          <a:p>
            <a:pPr/>
            <a:r>
              <a:t>Some Examples from our custom images</a:t>
            </a:r>
          </a:p>
        </p:txBody>
      </p:sp>
      <p:grpSp>
        <p:nvGrpSpPr>
          <p:cNvPr id="238" name="Group"/>
          <p:cNvGrpSpPr/>
          <p:nvPr/>
        </p:nvGrpSpPr>
        <p:grpSpPr>
          <a:xfrm>
            <a:off x="1606344" y="1826939"/>
            <a:ext cx="3810001" cy="4254848"/>
            <a:chOff x="0" y="0"/>
            <a:chExt cx="3810000" cy="4254847"/>
          </a:xfrm>
        </p:grpSpPr>
        <p:pic>
          <p:nvPicPr>
            <p:cNvPr id="236" name="input.png" descr="input.png"/>
            <p:cNvPicPr>
              <a:picLocks noChangeAspect="1"/>
            </p:cNvPicPr>
            <p:nvPr/>
          </p:nvPicPr>
          <p:blipFill>
            <a:blip r:embed="rId2">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37" name="Caption"/>
            <p:cNvSpPr/>
            <p:nvPr/>
          </p:nvSpPr>
          <p:spPr>
            <a:xfrm>
              <a:off x="0" y="3911600"/>
              <a:ext cx="3810001"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41" name="Group"/>
          <p:cNvGrpSpPr/>
          <p:nvPr/>
        </p:nvGrpSpPr>
        <p:grpSpPr>
          <a:xfrm>
            <a:off x="6998283" y="1826939"/>
            <a:ext cx="3810001" cy="4546948"/>
            <a:chOff x="0" y="0"/>
            <a:chExt cx="3810000" cy="4546947"/>
          </a:xfrm>
        </p:grpSpPr>
        <p:pic>
          <p:nvPicPr>
            <p:cNvPr id="239" name="prediction_reinhard.png" descr="prediction_reinhard.png"/>
            <p:cNvPicPr>
              <a:picLocks noChangeAspect="1"/>
            </p:cNvPicPr>
            <p:nvPr/>
          </p:nvPicPr>
          <p:blipFill>
            <a:blip r:embed="rId3">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40" name="Title"/>
            <p:cNvSpPr/>
            <p:nvPr/>
          </p:nvSpPr>
          <p:spPr>
            <a:xfrm>
              <a:off x="0" y="3911600"/>
              <a:ext cx="3810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ome Examples from our custom images"/>
          <p:cNvSpPr txBox="1"/>
          <p:nvPr>
            <p:ph type="title" idx="4294967295"/>
          </p:nvPr>
        </p:nvSpPr>
        <p:spPr>
          <a:xfrm>
            <a:off x="220816" y="142706"/>
            <a:ext cx="10058401" cy="1450757"/>
          </a:xfrm>
          <a:prstGeom prst="rect">
            <a:avLst/>
          </a:prstGeom>
        </p:spPr>
        <p:txBody>
          <a:bodyPr/>
          <a:lstStyle>
            <a:lvl1pPr>
              <a:defRPr spc="-100"/>
            </a:lvl1pPr>
          </a:lstStyle>
          <a:p>
            <a:pPr/>
            <a:r>
              <a:t>Some Examples from our custom images</a:t>
            </a:r>
          </a:p>
        </p:txBody>
      </p:sp>
      <p:grpSp>
        <p:nvGrpSpPr>
          <p:cNvPr id="246" name="Group"/>
          <p:cNvGrpSpPr/>
          <p:nvPr/>
        </p:nvGrpSpPr>
        <p:grpSpPr>
          <a:xfrm>
            <a:off x="1606344" y="1826939"/>
            <a:ext cx="3810001" cy="4254848"/>
            <a:chOff x="0" y="0"/>
            <a:chExt cx="3810000" cy="4254847"/>
          </a:xfrm>
        </p:grpSpPr>
        <p:pic>
          <p:nvPicPr>
            <p:cNvPr id="244" name="input.png" descr="input.png"/>
            <p:cNvPicPr>
              <a:picLocks noChangeAspect="1"/>
            </p:cNvPicPr>
            <p:nvPr/>
          </p:nvPicPr>
          <p:blipFill>
            <a:blip r:embed="rId2">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45" name="Caption"/>
            <p:cNvSpPr/>
            <p:nvPr/>
          </p:nvSpPr>
          <p:spPr>
            <a:xfrm>
              <a:off x="0" y="3911600"/>
              <a:ext cx="3810001"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49" name="Group"/>
          <p:cNvGrpSpPr/>
          <p:nvPr/>
        </p:nvGrpSpPr>
        <p:grpSpPr>
          <a:xfrm>
            <a:off x="6998283" y="1826939"/>
            <a:ext cx="3810001" cy="4546948"/>
            <a:chOff x="0" y="0"/>
            <a:chExt cx="3810000" cy="4546947"/>
          </a:xfrm>
        </p:grpSpPr>
        <p:pic>
          <p:nvPicPr>
            <p:cNvPr id="247" name="prediction_reinhard.png" descr="prediction_reinhard.png"/>
            <p:cNvPicPr>
              <a:picLocks noChangeAspect="1"/>
            </p:cNvPicPr>
            <p:nvPr/>
          </p:nvPicPr>
          <p:blipFill>
            <a:blip r:embed="rId3">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48" name="Title"/>
            <p:cNvSpPr/>
            <p:nvPr/>
          </p:nvSpPr>
          <p:spPr>
            <a:xfrm>
              <a:off x="0" y="3911600"/>
              <a:ext cx="3810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ome Examples from our custom images"/>
          <p:cNvSpPr txBox="1"/>
          <p:nvPr>
            <p:ph type="title" idx="4294967295"/>
          </p:nvPr>
        </p:nvSpPr>
        <p:spPr>
          <a:xfrm>
            <a:off x="220816" y="142706"/>
            <a:ext cx="10058401" cy="1450757"/>
          </a:xfrm>
          <a:prstGeom prst="rect">
            <a:avLst/>
          </a:prstGeom>
        </p:spPr>
        <p:txBody>
          <a:bodyPr/>
          <a:lstStyle>
            <a:lvl1pPr>
              <a:defRPr spc="-100"/>
            </a:lvl1pPr>
          </a:lstStyle>
          <a:p>
            <a:pPr/>
            <a:r>
              <a:t>Some Examples from our custom images</a:t>
            </a:r>
          </a:p>
        </p:txBody>
      </p:sp>
      <p:grpSp>
        <p:nvGrpSpPr>
          <p:cNvPr id="254" name="Group"/>
          <p:cNvGrpSpPr/>
          <p:nvPr/>
        </p:nvGrpSpPr>
        <p:grpSpPr>
          <a:xfrm>
            <a:off x="1606344" y="1826939"/>
            <a:ext cx="3810001" cy="4254848"/>
            <a:chOff x="0" y="0"/>
            <a:chExt cx="3810000" cy="4254847"/>
          </a:xfrm>
        </p:grpSpPr>
        <p:pic>
          <p:nvPicPr>
            <p:cNvPr id="252" name="input.png" descr="input.png"/>
            <p:cNvPicPr>
              <a:picLocks noChangeAspect="1"/>
            </p:cNvPicPr>
            <p:nvPr/>
          </p:nvPicPr>
          <p:blipFill>
            <a:blip r:embed="rId2">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53" name="Caption"/>
            <p:cNvSpPr/>
            <p:nvPr/>
          </p:nvSpPr>
          <p:spPr>
            <a:xfrm>
              <a:off x="0" y="3911600"/>
              <a:ext cx="3810001"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Input LDR image</a:t>
              </a:r>
            </a:p>
          </p:txBody>
        </p:sp>
      </p:grpSp>
      <p:grpSp>
        <p:nvGrpSpPr>
          <p:cNvPr id="257" name="Group"/>
          <p:cNvGrpSpPr/>
          <p:nvPr/>
        </p:nvGrpSpPr>
        <p:grpSpPr>
          <a:xfrm>
            <a:off x="6998283" y="1826939"/>
            <a:ext cx="3810001" cy="4546948"/>
            <a:chOff x="0" y="0"/>
            <a:chExt cx="3810000" cy="4546947"/>
          </a:xfrm>
        </p:grpSpPr>
        <p:pic>
          <p:nvPicPr>
            <p:cNvPr id="255" name="prediction_reinhard.png" descr="prediction_reinhard.png"/>
            <p:cNvPicPr>
              <a:picLocks noChangeAspect="1"/>
            </p:cNvPicPr>
            <p:nvPr/>
          </p:nvPicPr>
          <p:blipFill>
            <a:blip r:embed="rId3">
              <a:extLst/>
            </a:blip>
            <a:srcRect l="0" t="0" r="0" b="0"/>
            <a:stretch>
              <a:fillRect/>
            </a:stretch>
          </p:blipFill>
          <p:spPr>
            <a:xfrm>
              <a:off x="0" y="0"/>
              <a:ext cx="3810000" cy="3810000"/>
            </a:xfrm>
            <a:prstGeom prst="rect">
              <a:avLst/>
            </a:prstGeom>
            <a:ln w="12700" cap="flat">
              <a:noFill/>
              <a:miter lim="400000"/>
            </a:ln>
            <a:effectLst>
              <a:outerShdw sx="100000" sy="100000" kx="0" ky="0" algn="b" rotWithShape="0" blurRad="317500" dist="0" dir="16200000">
                <a:srgbClr val="000000">
                  <a:alpha val="38397"/>
                </a:srgbClr>
              </a:outerShdw>
            </a:effectLst>
          </p:spPr>
        </p:pic>
        <p:sp>
          <p:nvSpPr>
            <p:cNvPr id="256" name="Title"/>
            <p:cNvSpPr/>
            <p:nvPr/>
          </p:nvSpPr>
          <p:spPr>
            <a:xfrm>
              <a:off x="0" y="3911600"/>
              <a:ext cx="3810001"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Predicted HDR with Reinhard Tonemapping</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1"/>
          <p:cNvSpPr txBox="1"/>
          <p:nvPr>
            <p:ph type="title"/>
          </p:nvPr>
        </p:nvSpPr>
        <p:spPr>
          <a:prstGeom prst="rect">
            <a:avLst/>
          </a:prstGeom>
        </p:spPr>
        <p:txBody>
          <a:bodyPr/>
          <a:lstStyle>
            <a:lvl1pPr>
              <a:defRPr spc="-100"/>
            </a:lvl1pPr>
          </a:lstStyle>
          <a:p>
            <a:pPr/>
            <a:r>
              <a:t>Discussion</a:t>
            </a:r>
          </a:p>
        </p:txBody>
      </p:sp>
      <p:sp>
        <p:nvSpPr>
          <p:cNvPr id="260" name="Content Placeholder 2"/>
          <p:cNvSpPr txBox="1"/>
          <p:nvPr>
            <p:ph type="body" idx="1"/>
          </p:nvPr>
        </p:nvSpPr>
        <p:spPr>
          <a:xfrm>
            <a:off x="1097280" y="1862666"/>
            <a:ext cx="10058401" cy="4445001"/>
          </a:xfrm>
          <a:prstGeom prst="rect">
            <a:avLst/>
          </a:prstGeom>
        </p:spPr>
        <p:txBody>
          <a:bodyPr/>
          <a:lstStyle/>
          <a:p>
            <a:pPr marL="71323" indent="-71323" defTabSz="713231">
              <a:lnSpc>
                <a:spcPct val="81000"/>
              </a:lnSpc>
              <a:spcBef>
                <a:spcPts val="900"/>
              </a:spcBef>
              <a:buFont typeface="Arial"/>
              <a:buChar char="•"/>
              <a:defRPr sz="1560"/>
            </a:pPr>
            <a:r>
              <a:t>Our proposed hybrid autoencoder model demonstrated promising results even though it is a small-scale model.</a:t>
            </a:r>
          </a:p>
          <a:p>
            <a:pPr marL="71323" indent="-71323" defTabSz="713231">
              <a:lnSpc>
                <a:spcPct val="81000"/>
              </a:lnSpc>
              <a:spcBef>
                <a:spcPts val="900"/>
              </a:spcBef>
              <a:buFont typeface="Arial"/>
              <a:buChar char="•"/>
              <a:defRPr sz="1560"/>
            </a:pPr>
          </a:p>
          <a:p>
            <a:pPr marL="71323" indent="-71323" defTabSz="713231">
              <a:lnSpc>
                <a:spcPct val="81000"/>
              </a:lnSpc>
              <a:spcBef>
                <a:spcPts val="900"/>
              </a:spcBef>
              <a:buFont typeface="Arial"/>
              <a:buChar char="•"/>
              <a:defRPr sz="1560"/>
            </a:pPr>
            <a:r>
              <a:t>Qualitative results confirmed that the model is capable of enhancing contrast, recovering highlights, and producing perceptually appealing outputs across a wide range of scenes.</a:t>
            </a:r>
          </a:p>
          <a:p>
            <a:pPr marL="71323" indent="-71323" defTabSz="713231">
              <a:lnSpc>
                <a:spcPct val="81000"/>
              </a:lnSpc>
              <a:spcBef>
                <a:spcPts val="900"/>
              </a:spcBef>
              <a:buFont typeface="Arial"/>
              <a:buChar char="•"/>
              <a:defRPr sz="1560"/>
            </a:pPr>
          </a:p>
          <a:p>
            <a:pPr marL="71323" indent="-71323" defTabSz="713231">
              <a:lnSpc>
                <a:spcPct val="81000"/>
              </a:lnSpc>
              <a:spcBef>
                <a:spcPts val="900"/>
              </a:spcBef>
              <a:buFont typeface="Arial"/>
              <a:buChar char="•"/>
              <a:defRPr sz="1560"/>
            </a:pPr>
            <a:r>
              <a:t>However, the model still exhibits limitations in challenging scenarios.</a:t>
            </a:r>
          </a:p>
          <a:p>
            <a:pPr marL="71323" indent="-71323" defTabSz="713231">
              <a:lnSpc>
                <a:spcPct val="81000"/>
              </a:lnSpc>
              <a:spcBef>
                <a:spcPts val="900"/>
              </a:spcBef>
              <a:buFont typeface="Arial"/>
              <a:buChar char="•"/>
              <a:defRPr sz="1560"/>
            </a:pPr>
          </a:p>
          <a:p>
            <a:pPr marL="71323" indent="-71323" defTabSz="713231">
              <a:lnSpc>
                <a:spcPct val="81000"/>
              </a:lnSpc>
              <a:spcBef>
                <a:spcPts val="900"/>
              </a:spcBef>
              <a:buFont typeface="Arial"/>
              <a:buChar char="•"/>
              <a:defRPr sz="1560"/>
            </a:pPr>
            <a:r>
              <a:t>There exists a mosaic pattern in our models predictions. We think that this may be due to the pixel shuffling process. We may need to find better upsampling methods for future research.</a:t>
            </a:r>
          </a:p>
          <a:p>
            <a:pPr marL="71323" indent="-71323" defTabSz="713231">
              <a:lnSpc>
                <a:spcPct val="81000"/>
              </a:lnSpc>
              <a:spcBef>
                <a:spcPts val="900"/>
              </a:spcBef>
              <a:buFont typeface="Arial"/>
              <a:buChar char="•"/>
              <a:defRPr sz="1560"/>
            </a:pPr>
          </a:p>
          <a:p>
            <a:pPr marL="71323" indent="-71323" defTabSz="713231">
              <a:lnSpc>
                <a:spcPct val="81000"/>
              </a:lnSpc>
              <a:spcBef>
                <a:spcPts val="900"/>
              </a:spcBef>
              <a:buFont typeface="Arial"/>
              <a:buChar char="•"/>
              <a:defRPr sz="1560"/>
            </a:pPr>
            <a:r>
              <a:t>We have shown that our methodology works as a proof of concept. This is exciting since we use an encoder which was trained on a whole different task(classification) yet we can still use the features from this model for a totally different task(image2image translation).</a:t>
            </a:r>
          </a:p>
          <a:p>
            <a:pPr marL="71323" indent="-71323" defTabSz="713231">
              <a:lnSpc>
                <a:spcPct val="81000"/>
              </a:lnSpc>
              <a:spcBef>
                <a:spcPts val="900"/>
              </a:spcBef>
              <a:buFont typeface="Arial"/>
              <a:buChar char="•"/>
              <a:defRPr sz="1560"/>
            </a:pPr>
          </a:p>
          <a:p>
            <a:pPr marL="71323" indent="-71323" defTabSz="713231">
              <a:lnSpc>
                <a:spcPct val="81000"/>
              </a:lnSpc>
              <a:spcBef>
                <a:spcPts val="900"/>
              </a:spcBef>
              <a:buFont typeface="Arial"/>
              <a:buChar char="•"/>
              <a:defRPr sz="1560"/>
            </a:pPr>
            <a:r>
              <a:t>Also, our model is unreasonably good at low light image enhancement as can be seen from the examples. One may use this model to not only translate LDR images to logHDR, but to translate low light images to visually enhanced versions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prstGeom prst="rect">
            <a:avLst/>
          </a:prstGeom>
        </p:spPr>
        <p:txBody>
          <a:bodyPr/>
          <a:lstStyle>
            <a:lvl1pPr>
              <a:defRPr spc="-100"/>
            </a:lvl1pPr>
          </a:lstStyle>
          <a:p>
            <a:pPr/>
            <a:r>
              <a:t>Open Questions</a:t>
            </a:r>
          </a:p>
        </p:txBody>
      </p:sp>
      <p:sp>
        <p:nvSpPr>
          <p:cNvPr id="263" name="Content Placeholder 2"/>
          <p:cNvSpPr txBox="1"/>
          <p:nvPr>
            <p:ph type="body" idx="1"/>
          </p:nvPr>
        </p:nvSpPr>
        <p:spPr>
          <a:xfrm>
            <a:off x="1097280" y="1862666"/>
            <a:ext cx="10058401" cy="4445001"/>
          </a:xfrm>
          <a:prstGeom prst="rect">
            <a:avLst/>
          </a:prstGeom>
        </p:spPr>
        <p:txBody>
          <a:bodyPr/>
          <a:lstStyle/>
          <a:p>
            <a:pPr marL="86867" indent="-86867" defTabSz="868680">
              <a:lnSpc>
                <a:spcPct val="81000"/>
              </a:lnSpc>
              <a:spcBef>
                <a:spcPts val="1100"/>
              </a:spcBef>
              <a:buFont typeface="Arial"/>
              <a:buChar char="•"/>
              <a:defRPr sz="1900"/>
            </a:pPr>
            <a:r>
              <a:t> How can we improve robustness in low-light regions?</a:t>
            </a:r>
          </a:p>
          <a:p>
            <a:pPr marL="86867" indent="-86867" defTabSz="868680">
              <a:lnSpc>
                <a:spcPct val="81000"/>
              </a:lnSpc>
              <a:spcBef>
                <a:spcPts val="1100"/>
              </a:spcBef>
              <a:buFont typeface="Arial"/>
              <a:buChar char="•"/>
              <a:defRPr sz="1900"/>
            </a:pPr>
          </a:p>
          <a:p>
            <a:pPr marL="86867" indent="-86867" defTabSz="868680">
              <a:lnSpc>
                <a:spcPct val="81000"/>
              </a:lnSpc>
              <a:spcBef>
                <a:spcPts val="1100"/>
              </a:spcBef>
              <a:buFont typeface="Arial"/>
              <a:buChar char="•"/>
              <a:defRPr sz="1900"/>
            </a:pPr>
            <a:r>
              <a:t> Can attention mechanisms or transformers improve artifact handling and global consistency?</a:t>
            </a:r>
          </a:p>
          <a:p>
            <a:pPr marL="86867" indent="-86867" defTabSz="868680">
              <a:lnSpc>
                <a:spcPct val="81000"/>
              </a:lnSpc>
              <a:spcBef>
                <a:spcPts val="1100"/>
              </a:spcBef>
              <a:buFont typeface="Arial"/>
              <a:buChar char="•"/>
              <a:defRPr sz="1900"/>
            </a:pPr>
          </a:p>
          <a:p>
            <a:pPr marL="86867" indent="-86867" defTabSz="868680">
              <a:lnSpc>
                <a:spcPct val="81000"/>
              </a:lnSpc>
              <a:spcBef>
                <a:spcPts val="1100"/>
              </a:spcBef>
              <a:buFont typeface="Arial"/>
              <a:buChar char="•"/>
              <a:defRPr sz="1900"/>
            </a:pPr>
            <a:r>
              <a:t> Would jointly training the model with perceptual or adversarial losses further enhance realism without sacrificing stability?</a:t>
            </a:r>
          </a:p>
          <a:p>
            <a:pPr marL="86867" indent="-86867" defTabSz="868680">
              <a:lnSpc>
                <a:spcPct val="81000"/>
              </a:lnSpc>
              <a:spcBef>
                <a:spcPts val="1100"/>
              </a:spcBef>
              <a:buFont typeface="Arial"/>
              <a:buChar char="•"/>
              <a:defRPr sz="1900"/>
            </a:pPr>
          </a:p>
          <a:p>
            <a:pPr marL="86867" indent="-86867" defTabSz="868680">
              <a:lnSpc>
                <a:spcPct val="81000"/>
              </a:lnSpc>
              <a:spcBef>
                <a:spcPts val="1100"/>
              </a:spcBef>
              <a:buFont typeface="Arial"/>
              <a:buChar char="•"/>
              <a:defRPr sz="1900"/>
            </a:pPr>
            <a:r>
              <a:t> Is it possible to adapt the model to mobile hardware for real-time HDR enhancement?</a:t>
            </a:r>
          </a:p>
          <a:p>
            <a:pPr marL="86867" indent="-86867" defTabSz="868680">
              <a:lnSpc>
                <a:spcPct val="81000"/>
              </a:lnSpc>
              <a:spcBef>
                <a:spcPts val="1100"/>
              </a:spcBef>
              <a:buFont typeface="Arial"/>
              <a:buChar char="•"/>
              <a:defRPr sz="1900"/>
            </a:pPr>
          </a:p>
          <a:p>
            <a:pPr marL="86867" indent="-86867" defTabSz="868680">
              <a:lnSpc>
                <a:spcPct val="81000"/>
              </a:lnSpc>
              <a:spcBef>
                <a:spcPts val="1100"/>
              </a:spcBef>
              <a:buFont typeface="Arial"/>
              <a:buChar char="•"/>
              <a:defRPr sz="1900"/>
            </a:pPr>
            <a:r>
              <a:t>How to reduce blurred artifacts? Can we mitigate the mosaic pattern which occurs in our predictions? </a:t>
            </a:r>
          </a:p>
          <a:p>
            <a:pPr marL="86867" indent="-86867" defTabSz="868680">
              <a:lnSpc>
                <a:spcPct val="81000"/>
              </a:lnSpc>
              <a:spcBef>
                <a:spcPts val="1100"/>
              </a:spcBef>
              <a:buFont typeface="Arial"/>
              <a:buChar char="•"/>
              <a:defRPr sz="1900"/>
            </a:pPr>
          </a:p>
          <a:p>
            <a:pPr marL="86867" indent="-86867" defTabSz="868680">
              <a:lnSpc>
                <a:spcPct val="81000"/>
              </a:lnSpc>
              <a:spcBef>
                <a:spcPts val="1100"/>
              </a:spcBef>
              <a:buFont typeface="Arial"/>
              <a:buChar char="•"/>
              <a:defRPr sz="1900"/>
            </a:pPr>
            <a:r>
              <a:t>Can we work on different color spaces and improve the performance?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prstGeom prst="rect">
            <a:avLst/>
          </a:prstGeom>
        </p:spPr>
        <p:txBody>
          <a:bodyPr/>
          <a:lstStyle>
            <a:lvl1pPr>
              <a:defRPr spc="-100"/>
            </a:lvl1pPr>
          </a:lstStyle>
          <a:p>
            <a:pPr/>
            <a:r>
              <a:t>References</a:t>
            </a:r>
          </a:p>
        </p:txBody>
      </p:sp>
      <p:sp>
        <p:nvSpPr>
          <p:cNvPr id="266" name="Content Placeholder 2"/>
          <p:cNvSpPr txBox="1"/>
          <p:nvPr>
            <p:ph type="body" idx="1"/>
          </p:nvPr>
        </p:nvSpPr>
        <p:spPr>
          <a:xfrm>
            <a:off x="1097280" y="1862666"/>
            <a:ext cx="10058401" cy="4023360"/>
          </a:xfrm>
          <a:prstGeom prst="rect">
            <a:avLst/>
          </a:prstGeom>
        </p:spPr>
        <p:txBody>
          <a:bodyPr/>
          <a:lstStyle/>
          <a:p>
            <a:pPr marL="74066" indent="-74066" defTabSz="740663">
              <a:spcBef>
                <a:spcPts val="900"/>
              </a:spcBef>
              <a:buFont typeface="Arial"/>
              <a:buChar char="•"/>
              <a:defRPr sz="1620"/>
            </a:pPr>
            <a:r>
              <a:t> [1] Tursun, O.T., Akyüz, A.O., Erdem, A. and Erdem, E. (2015), The State of the Art in HDR Deghosting: A Survey and Evaluation. Computer Graphics Forum, 34: 683-707. </a:t>
            </a:r>
            <a:r>
              <a:rPr>
                <a:solidFill>
                  <a:srgbClr val="123D80"/>
                </a:solidFill>
                <a:hlinkClick r:id="rId2" invalidUrl="" action="" tgtFrame="" tooltip="" history="1" highlightClick="0" endSnd="0"/>
              </a:rPr>
              <a:t>https://doi.org/10.1111/cgf.12593</a:t>
            </a:r>
          </a:p>
          <a:p>
            <a:pPr marL="74066" indent="-74066" defTabSz="740663">
              <a:spcBef>
                <a:spcPts val="900"/>
              </a:spcBef>
              <a:buFont typeface="Arial"/>
              <a:buChar char="•"/>
              <a:defRPr sz="1620"/>
            </a:pPr>
            <a:r>
              <a:t> [2] Yu-Lun Liu, Wei-Sheng Lai, Yu-Sheng Chen, Yi-Lung Kao, Ming-Hsuan Yang,Yung-Yu Chuang, and Jia-Bin Huang. 2020. Single-Image HDR Reconstruction by Learning to Reverse the Camera Pipeline. In IEEE Conference on Computer Vision and Pattern Recognition.</a:t>
            </a:r>
          </a:p>
          <a:p>
            <a:pPr marL="74066" indent="-74066" defTabSz="740663">
              <a:spcBef>
                <a:spcPts val="900"/>
              </a:spcBef>
              <a:buFont typeface="Arial"/>
              <a:buChar char="•"/>
              <a:defRPr sz="1620"/>
            </a:pPr>
            <a:r>
              <a:t> [3] Eilertsen, Gabriel &amp; Kronander, Joel &amp; Denes, Gyorgy &amp; Mantiuk, Rafal &amp; Unger, Jonas. (2017). HDR image reconstruction from a single exposure using deep CNNs. ACM Transactions on Graphics. 36. 10.1145/3130800.3130816. </a:t>
            </a:r>
          </a:p>
          <a:p>
            <a:pPr marL="74066" indent="-74066" defTabSz="740663">
              <a:spcBef>
                <a:spcPts val="900"/>
              </a:spcBef>
              <a:buFont typeface="Arial"/>
              <a:buChar char="•"/>
              <a:defRPr sz="1620"/>
            </a:pPr>
            <a:r>
              <a:t> [4] Alper Koz, Barış Demirkılıç, Yunus Bilge Kurt, Ahmet Oğuz Akyüz, Sinan Kalkan, A. Aydın Alatan, and Alan Chalmers. 2021. HDR Image Construction from Trifocal Multiexposure Images. In 2021 IEEE 23rd International Workshop on Multimedia Signal Processing (MMSP). 1–5. https://doi.org/10.1109/MMSP53017. 2021.9733440</a:t>
            </a:r>
          </a:p>
          <a:p>
            <a:pPr marL="74066" indent="-74066" defTabSz="740663">
              <a:spcBef>
                <a:spcPts val="900"/>
              </a:spcBef>
              <a:buFont typeface="Arial"/>
              <a:buChar char="•"/>
              <a:defRPr sz="1620"/>
            </a:pPr>
            <a:r>
              <a:t>[5] Debattista. 2018. ExpandNet: A Deep Convolutional Neural Network for High Dynamic Range Expansion from Low Dynamic Range Content. CoRR abs/1803.02266 (2018). arXiv:1803.02266 </a:t>
            </a:r>
            <a:r>
              <a:rPr u="sng">
                <a:solidFill>
                  <a:srgbClr val="0000FF"/>
                </a:solidFill>
                <a:uFill>
                  <a:solidFill>
                    <a:srgbClr val="0000FF"/>
                  </a:solidFill>
                </a:uFill>
                <a:hlinkClick r:id="rId3" invalidUrl="" action="" tgtFrame="" tooltip="" history="1" highlightClick="0" endSnd="0"/>
              </a:rPr>
              <a:t>http://arxiv.org/abs/1803.02266</a:t>
            </a:r>
          </a:p>
          <a:p>
            <a:pPr marL="74066" indent="-74066" defTabSz="740663">
              <a:spcBef>
                <a:spcPts val="900"/>
              </a:spcBef>
              <a:buFont typeface="Arial"/>
              <a:buChar char="•"/>
              <a:defRPr sz="1620"/>
            </a:pPr>
            <a:r>
              <a:t>[6] Phuoc-Hieu Le, Quynh Le, Rang Nguyen, and Binh-Son Hua. 2022. Single-Image HDR Reconstruction by Multi-Exposure Generation. arXiv:2210.15897 [eess.IV] </a:t>
            </a:r>
            <a:r>
              <a:rPr u="sng">
                <a:solidFill>
                  <a:srgbClr val="0000FF"/>
                </a:solidFill>
                <a:uFill>
                  <a:solidFill>
                    <a:srgbClr val="0000FF"/>
                  </a:solidFill>
                </a:uFill>
                <a:hlinkClick r:id="rId4" invalidUrl="" action="" tgtFrame="" tooltip="" history="1" highlightClick="0" endSnd="0"/>
              </a:rPr>
              <a:t>https://arxiv.org/abs/2210.15897</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itle 1"/>
          <p:cNvSpPr txBox="1"/>
          <p:nvPr>
            <p:ph type="title"/>
          </p:nvPr>
        </p:nvSpPr>
        <p:spPr>
          <a:prstGeom prst="rect">
            <a:avLst/>
          </a:prstGeom>
        </p:spPr>
        <p:txBody>
          <a:bodyPr/>
          <a:lstStyle>
            <a:lvl1pPr>
              <a:defRPr spc="-100"/>
            </a:lvl1pPr>
          </a:lstStyle>
          <a:p>
            <a:pPr/>
            <a:r>
              <a:t>Introduction</a:t>
            </a:r>
          </a:p>
        </p:txBody>
      </p:sp>
      <p:sp>
        <p:nvSpPr>
          <p:cNvPr id="117" name="Content Placeholder 2"/>
          <p:cNvSpPr txBox="1"/>
          <p:nvPr>
            <p:ph type="body" sz="half" idx="1"/>
          </p:nvPr>
        </p:nvSpPr>
        <p:spPr>
          <a:xfrm>
            <a:off x="1097280" y="1862666"/>
            <a:ext cx="6414884" cy="4023360"/>
          </a:xfrm>
          <a:prstGeom prst="rect">
            <a:avLst/>
          </a:prstGeom>
        </p:spPr>
        <p:txBody>
          <a:bodyPr/>
          <a:lstStyle/>
          <a:p>
            <a:pPr>
              <a:buFont typeface="Arial"/>
              <a:buChar char="•"/>
            </a:pPr>
            <a:r>
              <a:t> Producing high-quality HDR images remains a challenging task, involving a variety of computational approaches.</a:t>
            </a:r>
          </a:p>
          <a:p>
            <a:pPr>
              <a:buFont typeface="Arial"/>
              <a:buChar char="•"/>
            </a:pPr>
            <a:r>
              <a:t> Exposure bracketing is inherently fragile, especially in dynamic scenes where </a:t>
            </a:r>
            <a:r>
              <a:rPr b="1"/>
              <a:t>motion artifacts, lighting changes, or misalignment</a:t>
            </a:r>
            <a:r>
              <a:t> can degrade the final output.</a:t>
            </a:r>
          </a:p>
          <a:p>
            <a:pPr>
              <a:buFont typeface="Arial"/>
              <a:buChar char="•"/>
            </a:pPr>
            <a:r>
              <a:t> To address these limitations, HDR reconstruction from a </a:t>
            </a:r>
            <a:r>
              <a:rPr b="1"/>
              <a:t>single LDR image</a:t>
            </a:r>
            <a:r>
              <a:t> has emerged as an important research direction.</a:t>
            </a:r>
          </a:p>
          <a:p>
            <a:pPr>
              <a:buFont typeface="Arial"/>
              <a:buChar char="•"/>
            </a:pPr>
            <a:r>
              <a:t> Our approach employs an encoder-decoder architecture, where the encoder is a pretrained convolutional neural network (CNN) tasked with extracting meaningful image features into a compact latent space.</a:t>
            </a:r>
          </a:p>
        </p:txBody>
      </p:sp>
      <p:pic>
        <p:nvPicPr>
          <p:cNvPr id="118" name="pasted-movie.png" descr="pasted-movie.png"/>
          <p:cNvPicPr>
            <a:picLocks noChangeAspect="1"/>
          </p:cNvPicPr>
          <p:nvPr/>
        </p:nvPicPr>
        <p:blipFill>
          <a:blip r:embed="rId2">
            <a:extLst/>
          </a:blip>
          <a:stretch>
            <a:fillRect/>
          </a:stretch>
        </p:blipFill>
        <p:spPr>
          <a:xfrm>
            <a:off x="7808973" y="2009543"/>
            <a:ext cx="3616910" cy="1633443"/>
          </a:xfrm>
          <a:prstGeom prst="rect">
            <a:avLst/>
          </a:prstGeom>
          <a:ln w="12700">
            <a:miter lim="400000"/>
          </a:ln>
          <a:effectLst>
            <a:outerShdw sx="100000" sy="100000" kx="0" ky="0" algn="b" rotWithShape="0" blurRad="63500" dist="25400" dir="5400000">
              <a:srgbClr val="000000">
                <a:alpha val="50000"/>
              </a:srgbClr>
            </a:outerShdw>
          </a:effectLst>
        </p:spPr>
      </p:pic>
      <p:grpSp>
        <p:nvGrpSpPr>
          <p:cNvPr id="121" name="Group"/>
          <p:cNvGrpSpPr/>
          <p:nvPr/>
        </p:nvGrpSpPr>
        <p:grpSpPr>
          <a:xfrm>
            <a:off x="7809067" y="3911509"/>
            <a:ext cx="3616910" cy="2353817"/>
            <a:chOff x="0" y="0"/>
            <a:chExt cx="3616908" cy="2353815"/>
          </a:xfrm>
        </p:grpSpPr>
        <p:pic>
          <p:nvPicPr>
            <p:cNvPr id="119" name="pasted-movie.png" descr="pasted-movie.png"/>
            <p:cNvPicPr>
              <a:picLocks noChangeAspect="1"/>
            </p:cNvPicPr>
            <p:nvPr/>
          </p:nvPicPr>
          <p:blipFill>
            <a:blip r:embed="rId3">
              <a:extLst/>
            </a:blip>
            <a:srcRect l="0" t="0" r="0" b="0"/>
            <a:stretch>
              <a:fillRect/>
            </a:stretch>
          </p:blipFill>
          <p:spPr>
            <a:xfrm>
              <a:off x="0" y="0"/>
              <a:ext cx="3616909" cy="1616848"/>
            </a:xfrm>
            <a:prstGeom prst="rect">
              <a:avLst/>
            </a:prstGeom>
            <a:ln w="12700" cap="flat">
              <a:noFill/>
              <a:miter lim="400000"/>
            </a:ln>
            <a:effectLst>
              <a:outerShdw sx="100000" sy="100000" kx="0" ky="0" algn="b" rotWithShape="0" blurRad="63500" dist="25400" dir="5400000">
                <a:srgbClr val="000000">
                  <a:alpha val="50000"/>
                </a:srgbClr>
              </a:outerShdw>
            </a:effectLst>
          </p:spPr>
        </p:pic>
        <p:sp>
          <p:nvSpPr>
            <p:cNvPr id="120" name="Title"/>
            <p:cNvSpPr/>
            <p:nvPr/>
          </p:nvSpPr>
          <p:spPr>
            <a:xfrm>
              <a:off x="0" y="1718468"/>
              <a:ext cx="3616909" cy="6353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marL="180473" indent="-180473">
                <a:buSzPct val="100000"/>
                <a:buChar char="•"/>
              </a:lvl1pPr>
            </a:lstStyle>
            <a:p>
              <a:pPr/>
              <a:r>
                <a:t>Examples for challenging scenes for HDR imaging [1]</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
          <p:cNvSpPr txBox="1"/>
          <p:nvPr>
            <p:ph type="title"/>
          </p:nvPr>
        </p:nvSpPr>
        <p:spPr>
          <a:prstGeom prst="rect">
            <a:avLst/>
          </a:prstGeom>
        </p:spPr>
        <p:txBody>
          <a:bodyPr/>
          <a:lstStyle>
            <a:lvl1pPr>
              <a:defRPr spc="-100"/>
            </a:lvl1pPr>
          </a:lstStyle>
          <a:p>
            <a:pPr/>
            <a:r>
              <a:t>Related Work</a:t>
            </a:r>
          </a:p>
        </p:txBody>
      </p:sp>
      <p:sp>
        <p:nvSpPr>
          <p:cNvPr id="124" name="Content Placeholder 2"/>
          <p:cNvSpPr txBox="1"/>
          <p:nvPr>
            <p:ph type="body" idx="1"/>
          </p:nvPr>
        </p:nvSpPr>
        <p:spPr>
          <a:xfrm>
            <a:off x="1097280" y="1862666"/>
            <a:ext cx="10058401" cy="4023360"/>
          </a:xfrm>
          <a:prstGeom prst="rect">
            <a:avLst/>
          </a:prstGeom>
        </p:spPr>
        <p:txBody>
          <a:bodyPr/>
          <a:lstStyle/>
          <a:p>
            <a:pPr>
              <a:buFont typeface="Arial"/>
              <a:buChar char="•"/>
            </a:pPr>
            <a:r>
              <a:t> One notable example specifically targets the autonomous vehicle domain. In addition to traditional exposure bracketing, they introduce a tri-focus strategy aimed at enhancing disparity estimation for better HDR image construction[4].</a:t>
            </a:r>
          </a:p>
          <a:p>
            <a:pPr>
              <a:buFont typeface="Arial"/>
              <a:buChar char="•"/>
            </a:pPr>
            <a:r>
              <a:t> ExpandNet represents another noteworthy contribution to single-image HDR reconstruction. In this approach, the authors develop a multi-branch convolutional network consisting of three parallel CNN streams: a local branch, a dilation branch, and a global branch[5].</a:t>
            </a:r>
          </a:p>
          <a:p>
            <a:pPr>
              <a:buFont typeface="Arial"/>
              <a:buChar char="•"/>
            </a:pPr>
            <a:r>
              <a:t> Another line of research focuses on generating multiple synthetic exposures from a single LDR input to aid HDR reconstruction[6].</a:t>
            </a:r>
          </a:p>
          <a:p>
            <a:pPr>
              <a:buFont typeface="Arial"/>
              <a:buChar char="•"/>
            </a:pPr>
            <a:r>
              <a:t> Another important study ,which we heavily inspired from, focuses on HDR reconstruction from a single LDR image[3].</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itle 1"/>
          <p:cNvSpPr txBox="1"/>
          <p:nvPr>
            <p:ph type="title"/>
          </p:nvPr>
        </p:nvSpPr>
        <p:spPr>
          <a:prstGeom prst="rect">
            <a:avLst/>
          </a:prstGeom>
        </p:spPr>
        <p:txBody>
          <a:bodyPr/>
          <a:lstStyle>
            <a:lvl1pPr>
              <a:defRPr spc="-100"/>
            </a:lvl1pPr>
          </a:lstStyle>
          <a:p>
            <a:pPr/>
            <a:r>
              <a:t>Dataset</a:t>
            </a:r>
          </a:p>
        </p:txBody>
      </p:sp>
      <p:sp>
        <p:nvSpPr>
          <p:cNvPr id="127" name="Content Placeholder 2"/>
          <p:cNvSpPr txBox="1"/>
          <p:nvPr>
            <p:ph type="body" sz="half" idx="1"/>
          </p:nvPr>
        </p:nvSpPr>
        <p:spPr>
          <a:xfrm>
            <a:off x="1097280" y="1862666"/>
            <a:ext cx="6381004" cy="4023360"/>
          </a:xfrm>
          <a:prstGeom prst="rect">
            <a:avLst/>
          </a:prstGeom>
        </p:spPr>
        <p:txBody>
          <a:bodyPr/>
          <a:lstStyle/>
          <a:p>
            <a:pPr>
              <a:buFont typeface="Arial"/>
              <a:buChar char="•"/>
            </a:pPr>
            <a:r>
              <a:t> The dataset we use is a subset of the one introduced by Liu et al. [2] We utilize the same 14 GB training set and, for testing, the 0.52 GB HDR-Eye set. These datasets contain 9,786 and 46 samples, respectively.</a:t>
            </a:r>
          </a:p>
          <a:p>
            <a:pPr>
              <a:buFont typeface="Arial"/>
              <a:buChar char="•"/>
            </a:pPr>
            <a:r>
              <a:t> Data was collected across diverse scenes with different exposure settings for LDR images. It consists of the famous HDR-Eye dataset for evaluation.</a:t>
            </a:r>
          </a:p>
          <a:p>
            <a:pPr>
              <a:buFont typeface="Arial"/>
              <a:buChar char="•"/>
            </a:pPr>
            <a:r>
              <a:t> It was announced in </a:t>
            </a:r>
            <a:r>
              <a:rPr b="1"/>
              <a:t>CVPR 2020</a:t>
            </a:r>
            <a:r>
              <a:t> by researchers from </a:t>
            </a:r>
            <a:r>
              <a:rPr b="1"/>
              <a:t>Google, MediaTek Inc., Virginia Tech, NTU and UC Merced</a:t>
            </a:r>
            <a:r>
              <a:t> .</a:t>
            </a:r>
          </a:p>
          <a:p>
            <a:pPr>
              <a:buFont typeface="Arial"/>
              <a:buChar char="•"/>
            </a:pPr>
            <a:r>
              <a:t> Dataset includes pairs of 8-bit LDR images in .jpg format and corresponding 16-bit HDR images in .hdr format. </a:t>
            </a:r>
          </a:p>
        </p:txBody>
      </p:sp>
      <p:pic>
        <p:nvPicPr>
          <p:cNvPr id="128" name="00235.jpg" descr="00235.jpg"/>
          <p:cNvPicPr>
            <a:picLocks noChangeAspect="1"/>
          </p:cNvPicPr>
          <p:nvPr/>
        </p:nvPicPr>
        <p:blipFill>
          <a:blip r:embed="rId2">
            <a:extLst/>
          </a:blip>
          <a:srcRect l="0" t="18750" r="0" b="18750"/>
          <a:stretch>
            <a:fillRect/>
          </a:stretch>
        </p:blipFill>
        <p:spPr>
          <a:xfrm>
            <a:off x="7974510" y="1938505"/>
            <a:ext cx="3325167" cy="2078230"/>
          </a:xfrm>
          <a:prstGeom prst="rect">
            <a:avLst/>
          </a:prstGeom>
          <a:ln w="12700">
            <a:miter lim="400000"/>
          </a:ln>
          <a:effectLst>
            <a:outerShdw sx="100000" sy="100000" kx="0" ky="0" algn="b" rotWithShape="0" blurRad="317500" dist="0" dir="16200000">
              <a:srgbClr val="000000">
                <a:alpha val="38397"/>
              </a:srgbClr>
            </a:outerShdw>
          </a:effectLst>
        </p:spPr>
      </p:pic>
      <p:pic>
        <p:nvPicPr>
          <p:cNvPr id="129" name="03313.jpg" descr="03313.jpg"/>
          <p:cNvPicPr>
            <a:picLocks noChangeAspect="1"/>
          </p:cNvPicPr>
          <p:nvPr/>
        </p:nvPicPr>
        <p:blipFill>
          <a:blip r:embed="rId3">
            <a:extLst/>
          </a:blip>
          <a:srcRect l="0" t="18750" r="0" b="18750"/>
          <a:stretch>
            <a:fillRect/>
          </a:stretch>
        </p:blipFill>
        <p:spPr>
          <a:xfrm>
            <a:off x="7974510" y="4136410"/>
            <a:ext cx="3325167" cy="2078230"/>
          </a:xfrm>
          <a:prstGeom prst="rect">
            <a:avLst/>
          </a:prstGeom>
          <a:ln w="12700">
            <a:miter lim="400000"/>
          </a:ln>
          <a:effectLst>
            <a:outerShdw sx="100000" sy="100000" kx="0" ky="0" algn="b" rotWithShape="0" blurRad="317500" dist="0" dir="16200000">
              <a:srgbClr val="000000">
                <a:alpha val="38397"/>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itle 1"/>
          <p:cNvSpPr txBox="1"/>
          <p:nvPr>
            <p:ph type="title"/>
          </p:nvPr>
        </p:nvSpPr>
        <p:spPr>
          <a:prstGeom prst="rect">
            <a:avLst/>
          </a:prstGeom>
        </p:spPr>
        <p:txBody>
          <a:bodyPr/>
          <a:lstStyle>
            <a:lvl1pPr>
              <a:defRPr spc="-100"/>
            </a:lvl1pPr>
          </a:lstStyle>
          <a:p>
            <a:pPr/>
            <a:r>
              <a:t>Data Preprocessing</a:t>
            </a:r>
          </a:p>
        </p:txBody>
      </p:sp>
      <p:sp>
        <p:nvSpPr>
          <p:cNvPr id="132" name="Content Placeholder 2"/>
          <p:cNvSpPr txBox="1"/>
          <p:nvPr>
            <p:ph type="body" sz="half" idx="1"/>
          </p:nvPr>
        </p:nvSpPr>
        <p:spPr>
          <a:xfrm>
            <a:off x="1097280" y="1862666"/>
            <a:ext cx="7702292" cy="4023360"/>
          </a:xfrm>
          <a:prstGeom prst="rect">
            <a:avLst/>
          </a:prstGeom>
        </p:spPr>
        <p:txBody>
          <a:bodyPr/>
          <a:lstStyle/>
          <a:p>
            <a:pPr marL="73151" indent="-73151" defTabSz="731520">
              <a:spcBef>
                <a:spcPts val="900"/>
              </a:spcBef>
              <a:buFont typeface="Arial"/>
              <a:buChar char="•"/>
              <a:defRPr sz="1600"/>
            </a:pPr>
            <a:r>
              <a:t> We have filtered out the high contrast HDR images because in some examples we have seen that this is due to a heavy light source in the image. This makes it more difficult to learn the HDR images so we have dropped images having larger value than </a:t>
            </a:r>
            <a14:m>
              <m:oMath>
                <m:sSup>
                  <m:e>
                    <m:r>
                      <a:rPr xmlns:a="http://schemas.openxmlformats.org/drawingml/2006/main" sz="1700" i="1">
                        <a:solidFill>
                          <a:srgbClr val="3F3F3F"/>
                        </a:solidFill>
                        <a:latin typeface="Cambria Math" panose="02040503050406030204" pitchFamily="18" charset="0"/>
                      </a:rPr>
                      <m:t>2</m:t>
                    </m:r>
                  </m:e>
                  <m:sup>
                    <m:r>
                      <a:rPr xmlns:a="http://schemas.openxmlformats.org/drawingml/2006/main" sz="1700" i="1">
                        <a:solidFill>
                          <a:srgbClr val="3F3F3F"/>
                        </a:solidFill>
                        <a:latin typeface="Cambria Math" panose="02040503050406030204" pitchFamily="18" charset="0"/>
                      </a:rPr>
                      <m:t>12</m:t>
                    </m:r>
                  </m:sup>
                </m:sSup>
              </m:oMath>
            </a14:m>
            <a:r>
              <a:t>(4096). This number is selected via inspecting the distribution of the maximum values of HDR images.</a:t>
            </a:r>
          </a:p>
          <a:p>
            <a:pPr marL="73151" indent="-73151" defTabSz="731520">
              <a:spcBef>
                <a:spcPts val="900"/>
              </a:spcBef>
              <a:buFont typeface="Arial"/>
              <a:buChar char="•"/>
              <a:defRPr sz="1600"/>
            </a:pPr>
            <a:r>
              <a:t> Another issue was that some LDR/HDR image pairs were misaligned in orientation: the HDR counterparts were rotated or flipped relative to their LDR images. We have implemented a fast and effective, SSIM-based  algorithm to </a:t>
            </a:r>
            <a:r>
              <a:rPr b="1"/>
              <a:t>fix these unwanted misalignments</a:t>
            </a:r>
            <a:r>
              <a:t>.</a:t>
            </a:r>
          </a:p>
          <a:p>
            <a:pPr marL="73151" indent="-73151" defTabSz="731520">
              <a:spcBef>
                <a:spcPts val="900"/>
              </a:spcBef>
              <a:buFont typeface="Arial"/>
              <a:buChar char="•"/>
              <a:defRPr sz="1600"/>
            </a:pPr>
            <a:r>
              <a:t> After resolving alignment issues, we applied a </a:t>
            </a:r>
            <a:r>
              <a:rPr b="1"/>
              <a:t>log1p</a:t>
            </a:r>
            <a:r>
              <a:t> transformation to the HDR images. This compresses the dynamic range to a logarithmic scale, facilitating normalization and training stability. After that we have normalized these logHDR images using minmax norm, into [0,1] interval.</a:t>
            </a:r>
          </a:p>
          <a:p>
            <a:pPr marL="73151" indent="-73151" defTabSz="731520">
              <a:spcBef>
                <a:spcPts val="900"/>
              </a:spcBef>
              <a:buFont typeface="Arial"/>
              <a:buChar char="•"/>
              <a:defRPr sz="1600"/>
            </a:pPr>
            <a:r>
              <a:t> For the LDR images, the preprocessing pipeline was straightforward. We first normalized them using the ImageNet statistics since the MobileNetV3 model was trained on that dataset, and then applied min-max normalization to bring their scale in line with the HDR images.</a:t>
            </a:r>
          </a:p>
        </p:txBody>
      </p:sp>
      <p:grpSp>
        <p:nvGrpSpPr>
          <p:cNvPr id="135" name="Group"/>
          <p:cNvGrpSpPr/>
          <p:nvPr/>
        </p:nvGrpSpPr>
        <p:grpSpPr>
          <a:xfrm>
            <a:off x="9070307" y="2252431"/>
            <a:ext cx="2765381" cy="3801943"/>
            <a:chOff x="0" y="0"/>
            <a:chExt cx="2765379" cy="3801941"/>
          </a:xfrm>
        </p:grpSpPr>
        <p:pic>
          <p:nvPicPr>
            <p:cNvPr id="133" name="pasted-movie.png" descr="pasted-movie.png"/>
            <p:cNvPicPr>
              <a:picLocks noChangeAspect="1"/>
            </p:cNvPicPr>
            <p:nvPr/>
          </p:nvPicPr>
          <p:blipFill>
            <a:blip r:embed="rId2">
              <a:extLst/>
            </a:blip>
            <a:stretch>
              <a:fillRect/>
            </a:stretch>
          </p:blipFill>
          <p:spPr>
            <a:xfrm>
              <a:off x="0" y="0"/>
              <a:ext cx="2765380" cy="2772895"/>
            </a:xfrm>
            <a:prstGeom prst="rect">
              <a:avLst/>
            </a:prstGeom>
            <a:ln w="12700" cap="flat">
              <a:noFill/>
              <a:miter lim="400000"/>
            </a:ln>
            <a:effectLst>
              <a:outerShdw sx="100000" sy="100000" kx="0" ky="0" algn="b" rotWithShape="0" blurRad="63500" dist="25400" dir="5400000">
                <a:srgbClr val="000000">
                  <a:alpha val="50000"/>
                </a:srgbClr>
              </a:outerShdw>
            </a:effectLst>
          </p:spPr>
        </p:pic>
        <p:sp>
          <p:nvSpPr>
            <p:cNvPr id="134" name="Title"/>
            <p:cNvSpPr/>
            <p:nvPr/>
          </p:nvSpPr>
          <p:spPr>
            <a:xfrm>
              <a:off x="0" y="2874494"/>
              <a:ext cx="2765380" cy="9274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marL="180473" indent="-180473">
                <a:buSzPct val="100000"/>
                <a:buChar char="•"/>
              </a:lvl1pPr>
            </a:lstStyle>
            <a:p>
              <a:pPr/>
              <a:r>
                <a:t>HDR image having the largest contrast [0.0, 61180.0]</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prstGeom prst="rect">
            <a:avLst/>
          </a:prstGeom>
        </p:spPr>
        <p:txBody>
          <a:bodyPr/>
          <a:lstStyle>
            <a:lvl1pPr>
              <a:defRPr spc="-100"/>
            </a:lvl1pPr>
          </a:lstStyle>
          <a:p>
            <a:pPr/>
            <a:r>
              <a:t>Final Training Pipeline</a:t>
            </a:r>
          </a:p>
        </p:txBody>
      </p:sp>
      <p:sp>
        <p:nvSpPr>
          <p:cNvPr id="138" name="Content Placeholder 2"/>
          <p:cNvSpPr txBox="1"/>
          <p:nvPr>
            <p:ph type="body" sz="half" idx="1"/>
          </p:nvPr>
        </p:nvSpPr>
        <p:spPr>
          <a:xfrm>
            <a:off x="1065342" y="1862666"/>
            <a:ext cx="7773474" cy="4023360"/>
          </a:xfrm>
          <a:prstGeom prst="rect">
            <a:avLst/>
          </a:prstGeom>
        </p:spPr>
        <p:txBody>
          <a:bodyPr/>
          <a:lstStyle/>
          <a:p>
            <a:pPr marL="0" indent="0">
              <a:buClrTx/>
              <a:buSzTx/>
              <a:buFontTx/>
              <a:buNone/>
              <a:defRPr b="1" sz="2200"/>
            </a:pPr>
            <a:r>
              <a:t>HDR:</a:t>
            </a:r>
          </a:p>
          <a:p>
            <a:pPr lvl="1" marL="0" indent="228600">
              <a:buClrTx/>
              <a:buSzTx/>
              <a:buFontTx/>
              <a:buNone/>
              <a:defRPr sz="2200"/>
            </a:pPr>
            <a14:m>
              <m:oMathPara>
                <m:oMathParaPr>
                  <m:jc m:val="left"/>
                </m:oMathParaPr>
                <m:oMath>
                  <m:r>
                    <a:rPr xmlns:a="http://schemas.openxmlformats.org/drawingml/2006/main" sz="2350" i="1">
                      <a:solidFill>
                        <a:srgbClr val="3F3F3F"/>
                      </a:solidFill>
                      <a:latin typeface="Cambria Math" panose="02040503050406030204" pitchFamily="18" charset="0"/>
                    </a:rPr>
                    <m:t>H</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1</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H</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oMath>
              </m:oMathPara>
            </a14:m>
          </a:p>
          <a:p>
            <a:pPr lvl="1" marL="0" indent="228600">
              <a:buClrTx/>
              <a:buSzTx/>
              <a:buFontTx/>
              <a:buNone/>
              <a:defRPr sz="2200"/>
            </a:pPr>
            <a14:m>
              <m:oMathPara>
                <m:oMathParaPr>
                  <m:jc m:val="left"/>
                </m:oMathParaPr>
                <m:oMath>
                  <m:r>
                    <a:rPr xmlns:a="http://schemas.openxmlformats.org/drawingml/2006/main" sz="2350" i="1">
                      <a:solidFill>
                        <a:srgbClr val="3F3F3F"/>
                      </a:solidFill>
                      <a:latin typeface="Cambria Math" panose="02040503050406030204" pitchFamily="18" charset="0"/>
                    </a:rPr>
                    <m:t>H</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f>
                    <m:fPr>
                      <m:ctrlPr>
                        <a:rPr xmlns:a="http://schemas.openxmlformats.org/drawingml/2006/main" sz="2350" i="1">
                          <a:solidFill>
                            <a:srgbClr val="3F3F3F"/>
                          </a:solidFill>
                          <a:latin typeface="Cambria Math" panose="02040503050406030204" pitchFamily="18" charset="0"/>
                        </a:rPr>
                      </m:ctrlPr>
                      <m:type m:val="bar"/>
                    </m:fPr>
                    <m:num>
                      <m:r>
                        <a:rPr xmlns:a="http://schemas.openxmlformats.org/drawingml/2006/main" sz="2350" i="1">
                          <a:solidFill>
                            <a:srgbClr val="3F3F3F"/>
                          </a:solidFill>
                          <a:latin typeface="Cambria Math" panose="02040503050406030204" pitchFamily="18" charset="0"/>
                        </a:rPr>
                        <m:t>H</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min</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H</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ϵ</m:t>
                      </m:r>
                    </m:num>
                    <m:den>
                      <m:r>
                        <a:rPr xmlns:a="http://schemas.openxmlformats.org/drawingml/2006/main" sz="2350" i="1">
                          <a:solidFill>
                            <a:srgbClr val="3F3F3F"/>
                          </a:solidFill>
                          <a:latin typeface="Cambria Math" panose="02040503050406030204" pitchFamily="18" charset="0"/>
                        </a:rPr>
                        <m:t>max</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H</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den>
                  </m:f>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ϵ</m:t>
                  </m:r>
                  <m:r>
                    <a:rPr xmlns:a="http://schemas.openxmlformats.org/drawingml/2006/main" sz="2350" i="1">
                      <a:solidFill>
                        <a:srgbClr val="3F3F3F"/>
                      </a:solidFill>
                      <a:latin typeface="Cambria Math" panose="02040503050406030204" pitchFamily="18" charset="0"/>
                    </a:rPr>
                    <m:t>=</m:t>
                  </m:r>
                  <m:sSup>
                    <m:e>
                      <m:r>
                        <a:rPr xmlns:a="http://schemas.openxmlformats.org/drawingml/2006/main" sz="2350" i="1">
                          <a:solidFill>
                            <a:srgbClr val="3F3F3F"/>
                          </a:solidFill>
                          <a:latin typeface="Cambria Math" panose="02040503050406030204" pitchFamily="18" charset="0"/>
                        </a:rPr>
                        <m:t>10</m:t>
                      </m:r>
                    </m:e>
                    <m:sup>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6</m:t>
                      </m:r>
                    </m:sup>
                  </m:sSup>
                </m:oMath>
              </m:oMathPara>
            </a14:m>
          </a:p>
          <a:p>
            <a:pPr marL="0" indent="0">
              <a:buClrTx/>
              <a:buSzTx/>
              <a:buFontTx/>
              <a:buNone/>
              <a:defRPr b="1" sz="2200"/>
            </a:pPr>
            <a:r>
              <a:t>LDR: </a:t>
            </a:r>
          </a:p>
          <a:p>
            <a:pPr lvl="1" marL="0" indent="228600">
              <a:buClrTx/>
              <a:buSzTx/>
              <a:buFontTx/>
              <a:buNone/>
              <a:defRPr b="1" sz="2200"/>
            </a:pPr>
            <a14:m>
              <m:oMathPara>
                <m:oMathParaPr>
                  <m:jc m:val="left"/>
                </m:oMathParaPr>
                <m:oMath>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f>
                    <m:fPr>
                      <m:ctrlPr>
                        <a:rPr xmlns:a="http://schemas.openxmlformats.org/drawingml/2006/main" sz="2350" i="1">
                          <a:solidFill>
                            <a:srgbClr val="3F3F3F"/>
                          </a:solidFill>
                          <a:latin typeface="Cambria Math" panose="02040503050406030204" pitchFamily="18" charset="0"/>
                        </a:rPr>
                      </m:ctrlPr>
                      <m:type m:val="bar"/>
                    </m:fPr>
                    <m:num>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min</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ϵ</m:t>
                      </m:r>
                    </m:num>
                    <m:den>
                      <m:r>
                        <a:rPr xmlns:a="http://schemas.openxmlformats.org/drawingml/2006/main" sz="2350" i="1">
                          <a:solidFill>
                            <a:srgbClr val="3F3F3F"/>
                          </a:solidFill>
                          <a:latin typeface="Cambria Math" panose="02040503050406030204" pitchFamily="18" charset="0"/>
                        </a:rPr>
                        <m:t>max</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den>
                  </m:f>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ϵ</m:t>
                  </m:r>
                  <m:r>
                    <a:rPr xmlns:a="http://schemas.openxmlformats.org/drawingml/2006/main" sz="2350" i="1">
                      <a:solidFill>
                        <a:srgbClr val="3F3F3F"/>
                      </a:solidFill>
                      <a:latin typeface="Cambria Math" panose="02040503050406030204" pitchFamily="18" charset="0"/>
                    </a:rPr>
                    <m:t>=</m:t>
                  </m:r>
                  <m:sSup>
                    <m:e>
                      <m:r>
                        <a:rPr xmlns:a="http://schemas.openxmlformats.org/drawingml/2006/main" sz="2350" i="1">
                          <a:solidFill>
                            <a:srgbClr val="3F3F3F"/>
                          </a:solidFill>
                          <a:latin typeface="Cambria Math" panose="02040503050406030204" pitchFamily="18" charset="0"/>
                        </a:rPr>
                        <m:t>10</m:t>
                      </m:r>
                    </m:e>
                    <m:sup>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6</m:t>
                      </m:r>
                    </m:sup>
                  </m:sSup>
                </m:oMath>
              </m:oMathPara>
            </a14:m>
          </a:p>
          <a:p>
            <a:pPr lvl="1" marL="0" indent="228600">
              <a:buClrTx/>
              <a:buSzTx/>
              <a:buFontTx/>
              <a:buNone/>
              <a:defRPr b="1" sz="2200"/>
            </a:pPr>
            <a14:m>
              <m:oMathPara>
                <m:oMathParaPr>
                  <m:jc m:val="left"/>
                </m:oMathParaPr>
                <m:oMath>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m</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e</m:t>
                  </m:r>
                  <m:r>
                    <a:rPr xmlns:a="http://schemas.openxmlformats.org/drawingml/2006/main" sz="2350" i="1">
                      <a:solidFill>
                        <a:srgbClr val="3F3F3F"/>
                      </a:solidFill>
                      <a:latin typeface="Cambria Math" panose="02040503050406030204" pitchFamily="18" charset="0"/>
                    </a:rPr>
                    <m:t>t</m:t>
                  </m:r>
                  <m:r>
                    <a:rPr xmlns:a="http://schemas.openxmlformats.org/drawingml/2006/main" sz="2350" i="1">
                      <a:solidFill>
                        <a:srgbClr val="3F3F3F"/>
                      </a:solidFill>
                      <a:latin typeface="Cambria Math" panose="02040503050406030204" pitchFamily="18" charset="0"/>
                    </a:rPr>
                    <m:t>1</m:t>
                  </m:r>
                  <m:r>
                    <a:rPr xmlns:a="http://schemas.openxmlformats.org/drawingml/2006/main" sz="2350" i="1">
                      <a:solidFill>
                        <a:srgbClr val="3F3F3F"/>
                      </a:solidFill>
                      <a:latin typeface="Cambria Math" panose="02040503050406030204" pitchFamily="18" charset="0"/>
                    </a:rPr>
                    <m:t>K</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m</m:t>
                  </m:r>
                  <m:r>
                    <a:rPr xmlns:a="http://schemas.openxmlformats.org/drawingml/2006/main" sz="2350" i="1">
                      <a:solidFill>
                        <a:srgbClr val="3F3F3F"/>
                      </a:solidFill>
                      <a:latin typeface="Cambria Math" panose="02040503050406030204" pitchFamily="18" charset="0"/>
                    </a:rPr>
                    <m:t>(</m:t>
                  </m:r>
                  <m:r>
                    <a:rPr xmlns:a="http://schemas.openxmlformats.org/drawingml/2006/main" sz="2350" i="1">
                      <a:solidFill>
                        <a:srgbClr val="3F3F3F"/>
                      </a:solidFill>
                      <a:latin typeface="Cambria Math" panose="02040503050406030204" pitchFamily="18" charset="0"/>
                    </a:rPr>
                    <m:t>L</m:t>
                  </m:r>
                  <m:r>
                    <a:rPr xmlns:a="http://schemas.openxmlformats.org/drawingml/2006/main" sz="2350" i="1">
                      <a:solidFill>
                        <a:srgbClr val="3F3F3F"/>
                      </a:solidFill>
                      <a:latin typeface="Cambria Math" panose="02040503050406030204" pitchFamily="18" charset="0"/>
                    </a:rPr>
                    <m:t>D</m:t>
                  </m:r>
                  <m:sSub>
                    <m:e>
                      <m:r>
                        <a:rPr xmlns:a="http://schemas.openxmlformats.org/drawingml/2006/main" sz="2350" i="1">
                          <a:solidFill>
                            <a:srgbClr val="3F3F3F"/>
                          </a:solidFill>
                          <a:latin typeface="Cambria Math" panose="02040503050406030204" pitchFamily="18" charset="0"/>
                        </a:rPr>
                        <m:t>R</m:t>
                      </m:r>
                    </m:e>
                    <m:sub>
                      <m:r>
                        <a:rPr xmlns:a="http://schemas.openxmlformats.org/drawingml/2006/main" sz="2350" i="1">
                          <a:solidFill>
                            <a:srgbClr val="3F3F3F"/>
                          </a:solidFill>
                          <a:latin typeface="Cambria Math" panose="02040503050406030204" pitchFamily="18" charset="0"/>
                        </a:rPr>
                        <m:t>o</m:t>
                      </m:r>
                      <m:r>
                        <a:rPr xmlns:a="http://schemas.openxmlformats.org/drawingml/2006/main" sz="2350" i="1">
                          <a:solidFill>
                            <a:srgbClr val="3F3F3F"/>
                          </a:solidFill>
                          <a:latin typeface="Cambria Math" panose="02040503050406030204" pitchFamily="18" charset="0"/>
                        </a:rPr>
                        <m:t>r</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g</m:t>
                      </m:r>
                      <m:r>
                        <a:rPr xmlns:a="http://schemas.openxmlformats.org/drawingml/2006/main" sz="2350" i="1">
                          <a:solidFill>
                            <a:srgbClr val="3F3F3F"/>
                          </a:solidFill>
                          <a:latin typeface="Cambria Math" panose="02040503050406030204" pitchFamily="18" charset="0"/>
                        </a:rPr>
                        <m:t>i</m:t>
                      </m:r>
                      <m:r>
                        <a:rPr xmlns:a="http://schemas.openxmlformats.org/drawingml/2006/main" sz="2350" i="1">
                          <a:solidFill>
                            <a:srgbClr val="3F3F3F"/>
                          </a:solidFill>
                          <a:latin typeface="Cambria Math" panose="02040503050406030204" pitchFamily="18" charset="0"/>
                        </a:rPr>
                        <m:t>n</m:t>
                      </m:r>
                      <m:r>
                        <a:rPr xmlns:a="http://schemas.openxmlformats.org/drawingml/2006/main" sz="2350" i="1">
                          <a:solidFill>
                            <a:srgbClr val="3F3F3F"/>
                          </a:solidFill>
                          <a:latin typeface="Cambria Math" panose="02040503050406030204" pitchFamily="18" charset="0"/>
                        </a:rPr>
                        <m:t>a</m:t>
                      </m:r>
                      <m:r>
                        <a:rPr xmlns:a="http://schemas.openxmlformats.org/drawingml/2006/main" sz="2350" i="1">
                          <a:solidFill>
                            <a:srgbClr val="3F3F3F"/>
                          </a:solidFill>
                          <a:latin typeface="Cambria Math" panose="02040503050406030204" pitchFamily="18" charset="0"/>
                        </a:rPr>
                        <m:t>l</m:t>
                      </m:r>
                    </m:sub>
                  </m:sSub>
                  <m:r>
                    <a:rPr xmlns:a="http://schemas.openxmlformats.org/drawingml/2006/main" sz="2350" i="1">
                      <a:solidFill>
                        <a:srgbClr val="3F3F3F"/>
                      </a:solidFill>
                      <a:latin typeface="Cambria Math" panose="02040503050406030204" pitchFamily="18" charset="0"/>
                    </a:rPr>
                    <m:t>)</m:t>
                  </m:r>
                </m:oMath>
              </m:oMathPara>
            </a14: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itle 1"/>
          <p:cNvSpPr txBox="1"/>
          <p:nvPr>
            <p:ph type="title"/>
          </p:nvPr>
        </p:nvSpPr>
        <p:spPr>
          <a:prstGeom prst="rect">
            <a:avLst/>
          </a:prstGeom>
        </p:spPr>
        <p:txBody>
          <a:bodyPr/>
          <a:lstStyle>
            <a:lvl1pPr>
              <a:defRPr spc="-100"/>
            </a:lvl1pPr>
          </a:lstStyle>
          <a:p>
            <a:pPr/>
            <a:r>
              <a:t>Modelling the Hybrid Autoencoder</a:t>
            </a:r>
          </a:p>
        </p:txBody>
      </p:sp>
      <p:sp>
        <p:nvSpPr>
          <p:cNvPr id="141" name="Content Placeholder 2"/>
          <p:cNvSpPr txBox="1"/>
          <p:nvPr>
            <p:ph type="body" sz="half" idx="1"/>
          </p:nvPr>
        </p:nvSpPr>
        <p:spPr>
          <a:xfrm>
            <a:off x="1097280" y="1862666"/>
            <a:ext cx="6329699" cy="4023360"/>
          </a:xfrm>
          <a:prstGeom prst="rect">
            <a:avLst/>
          </a:prstGeom>
        </p:spPr>
        <p:txBody>
          <a:bodyPr/>
          <a:lstStyle/>
          <a:p>
            <a:pPr marL="81381" indent="-81381" defTabSz="813816">
              <a:spcBef>
                <a:spcPts val="1000"/>
              </a:spcBef>
              <a:buFont typeface="Arial"/>
              <a:buChar char="•"/>
              <a:defRPr sz="1779"/>
            </a:pPr>
            <a:r>
              <a:t> Our primary goal is </a:t>
            </a:r>
            <a:r>
              <a:rPr b="1"/>
              <a:t>not to recover the absolute radiometric values of a true HDR image</a:t>
            </a:r>
            <a:r>
              <a:t>, but rather to estimate the relative brightness and contrast variations between pixels, ultimately producing a </a:t>
            </a:r>
            <a:r>
              <a:rPr b="1"/>
              <a:t>visually convincing HDR-like appearance</a:t>
            </a:r>
            <a:r>
              <a:t>. </a:t>
            </a:r>
          </a:p>
          <a:p>
            <a:pPr marL="81381" indent="-81381" defTabSz="813816">
              <a:spcBef>
                <a:spcPts val="1000"/>
              </a:spcBef>
              <a:buFont typeface="Arial"/>
              <a:buChar char="•"/>
              <a:defRPr sz="1779"/>
            </a:pPr>
            <a:r>
              <a:t> Therefore, we focus on learning the distributional properties of HDR images and </a:t>
            </a:r>
            <a:r>
              <a:rPr b="1"/>
              <a:t>enhancing the perceptual quality of LDR images by leveraging this knowledge</a:t>
            </a:r>
            <a:r>
              <a:t>.</a:t>
            </a:r>
          </a:p>
          <a:p>
            <a:pPr marL="81381" indent="-81381" defTabSz="813816">
              <a:spcBef>
                <a:spcPts val="1000"/>
              </a:spcBef>
              <a:buFont typeface="Arial"/>
              <a:buChar char="•"/>
              <a:defRPr sz="1779"/>
            </a:pPr>
            <a:r>
              <a:t> </a:t>
            </a:r>
            <a:r>
              <a:rPr b="1"/>
              <a:t>Autoencoder: </a:t>
            </a:r>
            <a:r>
              <a:rPr b="1"/>
              <a:t>MobileNetv3 Large</a:t>
            </a:r>
            <a:r>
              <a:t> model pretrained on ImageNet1K as an encoder, UNet-like structure for both bottleneck and decoder. </a:t>
            </a:r>
          </a:p>
          <a:p>
            <a:pPr marL="81381" indent="-81381" defTabSz="813816">
              <a:spcBef>
                <a:spcPts val="1000"/>
              </a:spcBef>
              <a:buFont typeface="Arial"/>
              <a:buChar char="•"/>
              <a:defRPr sz="1779"/>
            </a:pPr>
            <a:r>
              <a:t> We only learn bottleneck and decoder, encoder is </a:t>
            </a:r>
            <a:r>
              <a:rPr b="1"/>
              <a:t>frozen entirely</a:t>
            </a:r>
            <a:r>
              <a:t>.</a:t>
            </a:r>
          </a:p>
          <a:p>
            <a:pPr marL="81381" indent="-81381" defTabSz="813816">
              <a:spcBef>
                <a:spcPts val="1000"/>
              </a:spcBef>
              <a:buFont typeface="Arial"/>
              <a:buChar char="•"/>
              <a:defRPr sz="1779"/>
            </a:pPr>
            <a:r>
              <a:t>We use </a:t>
            </a:r>
            <a:r>
              <a:rPr b="1"/>
              <a:t>PixelShuffling</a:t>
            </a:r>
            <a:r>
              <a:t> layers for upsampling and </a:t>
            </a:r>
            <a:r>
              <a:rPr b="1"/>
              <a:t>Instance normalization</a:t>
            </a:r>
            <a:r>
              <a:t> inside each block in decoder. Activation function is selected as </a:t>
            </a:r>
            <a:r>
              <a:rPr b="1"/>
              <a:t>ReLU</a:t>
            </a:r>
            <a:r>
              <a:t>.</a:t>
            </a:r>
          </a:p>
        </p:txBody>
      </p:sp>
      <p:grpSp>
        <p:nvGrpSpPr>
          <p:cNvPr id="144" name="Group"/>
          <p:cNvGrpSpPr/>
          <p:nvPr/>
        </p:nvGrpSpPr>
        <p:grpSpPr>
          <a:xfrm>
            <a:off x="7478859" y="1972205"/>
            <a:ext cx="4269588" cy="3650919"/>
            <a:chOff x="0" y="0"/>
            <a:chExt cx="4269587" cy="3650918"/>
          </a:xfrm>
        </p:grpSpPr>
        <p:pic>
          <p:nvPicPr>
            <p:cNvPr id="142" name="Picture 4" descr="Picture 4"/>
            <p:cNvPicPr>
              <a:picLocks noChangeAspect="1"/>
            </p:cNvPicPr>
            <p:nvPr/>
          </p:nvPicPr>
          <p:blipFill>
            <a:blip r:embed="rId2">
              <a:extLst/>
            </a:blip>
            <a:srcRect l="0" t="0" r="0" b="0"/>
            <a:stretch>
              <a:fillRect/>
            </a:stretch>
          </p:blipFill>
          <p:spPr>
            <a:xfrm>
              <a:off x="0" y="0"/>
              <a:ext cx="4269588" cy="3206072"/>
            </a:xfrm>
            <a:prstGeom prst="rect">
              <a:avLst/>
            </a:prstGeom>
            <a:ln w="12700" cap="flat">
              <a:noFill/>
              <a:miter lim="400000"/>
            </a:ln>
            <a:effectLst/>
          </p:spPr>
        </p:pic>
        <p:sp>
          <p:nvSpPr>
            <p:cNvPr id="143" name="Title"/>
            <p:cNvSpPr/>
            <p:nvPr/>
          </p:nvSpPr>
          <p:spPr>
            <a:xfrm>
              <a:off x="0" y="3307671"/>
              <a:ext cx="4269588" cy="343248"/>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Visualization of our proposed architecture.</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itle 1"/>
          <p:cNvSpPr txBox="1"/>
          <p:nvPr>
            <p:ph type="title"/>
          </p:nvPr>
        </p:nvSpPr>
        <p:spPr>
          <a:prstGeom prst="rect">
            <a:avLst/>
          </a:prstGeom>
        </p:spPr>
        <p:txBody>
          <a:bodyPr/>
          <a:lstStyle>
            <a:lvl1pPr>
              <a:defRPr spc="-100"/>
            </a:lvl1pPr>
          </a:lstStyle>
          <a:p>
            <a:pPr/>
            <a:r>
              <a:t>Custom Loss</a:t>
            </a:r>
          </a:p>
        </p:txBody>
      </p:sp>
      <p:sp>
        <p:nvSpPr>
          <p:cNvPr id="147" name="Content Placeholder 2"/>
          <p:cNvSpPr txBox="1"/>
          <p:nvPr>
            <p:ph type="body" idx="1"/>
          </p:nvPr>
        </p:nvSpPr>
        <p:spPr>
          <a:xfrm>
            <a:off x="1097280" y="1862666"/>
            <a:ext cx="10058401" cy="4023360"/>
          </a:xfrm>
          <a:prstGeom prst="rect">
            <a:avLst/>
          </a:prstGeom>
        </p:spPr>
        <p:txBody>
          <a:bodyPr/>
          <a:lstStyle/>
          <a:p>
            <a:pPr marL="79552" indent="-79552" defTabSz="795527">
              <a:spcBef>
                <a:spcPts val="1000"/>
              </a:spcBef>
              <a:buFont typeface="Arial"/>
              <a:buChar char="•"/>
              <a:defRPr sz="1740"/>
            </a:pPr>
            <a:r>
              <a:rPr b="1"/>
              <a:t>LPIPS Loss:</a:t>
            </a:r>
            <a:r>
              <a:t> Computes the difference between two images in feature space of VGG19 network. Computes the difference between two images in the feature space of a pretrained VGG19 network. It performs well because it compares perceptual features instead of raw pixel values, penalizing the </a:t>
            </a:r>
            <a:r>
              <a:rPr b="1"/>
              <a:t>loss of geometrically unwanted distortions</a:t>
            </a:r>
            <a:r>
              <a:t> and better preserving </a:t>
            </a:r>
            <a:r>
              <a:rPr b="1"/>
              <a:t>semantic content</a:t>
            </a:r>
            <a:r>
              <a:t> and </a:t>
            </a:r>
            <a:r>
              <a:rPr b="1"/>
              <a:t>structure</a:t>
            </a:r>
            <a:r>
              <a:t>.</a:t>
            </a:r>
          </a:p>
          <a:p>
            <a:pPr lvl="1" marL="254568" indent="-79552" defTabSz="795527">
              <a:spcBef>
                <a:spcPts val="1000"/>
              </a:spcBef>
              <a:buFont typeface="Arial"/>
              <a:buChar char="•"/>
              <a:defRPr sz="1740"/>
            </a:pPr>
            <a:r>
              <a:t> Encourages the model to generate outputs that </a:t>
            </a:r>
            <a:r>
              <a:rPr i="1"/>
              <a:t>look</a:t>
            </a:r>
            <a:r>
              <a:t> more similar to the target, even if pixel-wise differences exist.</a:t>
            </a:r>
          </a:p>
          <a:p>
            <a:pPr lvl="1" marL="254568" indent="-79552" defTabSz="795527">
              <a:spcBef>
                <a:spcPts val="1000"/>
              </a:spcBef>
              <a:buFont typeface="Arial"/>
              <a:buChar char="•"/>
              <a:defRPr sz="1740"/>
            </a:pPr>
            <a:r>
              <a:t> Complements L1 Loss, which ensures </a:t>
            </a:r>
            <a:r>
              <a:rPr b="1"/>
              <a:t>low-level accuracy</a:t>
            </a:r>
            <a:r>
              <a:t>, while LPIPS ensures </a:t>
            </a:r>
            <a:r>
              <a:rPr b="1"/>
              <a:t>high-level perceptual fidelity</a:t>
            </a:r>
            <a:r>
              <a:t>.</a:t>
            </a:r>
          </a:p>
          <a:p>
            <a:pPr marL="79552" indent="-79552" defTabSz="795527">
              <a:spcBef>
                <a:spcPts val="1000"/>
              </a:spcBef>
              <a:buFont typeface="Arial"/>
              <a:buChar char="•"/>
              <a:defRPr sz="1740"/>
            </a:pPr>
            <a14:m>
              <m:oMathPara>
                <m:oMathParaPr>
                  <m:jc m:val="left"/>
                </m:oMathParaPr>
                <m:oMath>
                  <m:sSub>
                    <m:e>
                      <m:r>
                        <m:rPr>
                          <m:scr m:val="script"/>
                        </m:rPr>
                        <a:rPr xmlns:a="http://schemas.openxmlformats.org/drawingml/2006/main" sz="1850" i="1">
                          <a:solidFill>
                            <a:srgbClr val="3F3F3F"/>
                          </a:solidFill>
                          <a:latin typeface="Cambria Math" panose="02040503050406030204" pitchFamily="18" charset="0"/>
                        </a:rPr>
                        <m:t>L</m:t>
                      </m:r>
                    </m:e>
                    <m:sub>
                      <m:r>
                        <m:rPr>
                          <m:nor/>
                        </m:rPr>
                        <a:rPr xmlns:a="http://schemas.openxmlformats.org/drawingml/2006/main" sz="1850" i="1">
                          <a:solidFill>
                            <a:srgbClr val="3F3F3F"/>
                          </a:solidFill>
                          <a:latin typeface="Cambria Math" panose="02040503050406030204" pitchFamily="18" charset="0"/>
                        </a:rPr>
                        <m:t>total</m:t>
                      </m:r>
                    </m:sub>
                  </m:sSub>
                  <m:r>
                    <a:rPr xmlns:a="http://schemas.openxmlformats.org/drawingml/2006/main" sz="1850" i="1">
                      <a:solidFill>
                        <a:srgbClr val="3F3F3F"/>
                      </a:solidFill>
                      <a:latin typeface="Cambria Math" panose="02040503050406030204" pitchFamily="18" charset="0"/>
                    </a:rPr>
                    <m:t>=</m:t>
                  </m:r>
                  <m:sSub>
                    <m:e>
                      <m:r>
                        <a:rPr xmlns:a="http://schemas.openxmlformats.org/drawingml/2006/main" sz="1850" i="1">
                          <a:solidFill>
                            <a:srgbClr val="3F3F3F"/>
                          </a:solidFill>
                          <a:latin typeface="Cambria Math" panose="02040503050406030204" pitchFamily="18" charset="0"/>
                        </a:rPr>
                        <m:t>λ</m:t>
                      </m:r>
                    </m:e>
                    <m:sub>
                      <m:r>
                        <m:rPr>
                          <m:nor/>
                        </m:rPr>
                        <a:rPr xmlns:a="http://schemas.openxmlformats.org/drawingml/2006/main" sz="1850" i="1">
                          <a:solidFill>
                            <a:srgbClr val="3F3F3F"/>
                          </a:solidFill>
                          <a:latin typeface="Cambria Math" panose="02040503050406030204" pitchFamily="18" charset="0"/>
                        </a:rPr>
                        <m:t>L1</m:t>
                      </m:r>
                    </m:sub>
                  </m:sSub>
                  <m:r>
                    <a:rPr xmlns:a="http://schemas.openxmlformats.org/drawingml/2006/main" sz="1850" i="1">
                      <a:solidFill>
                        <a:srgbClr val="3F3F3F"/>
                      </a:solidFill>
                      <a:latin typeface="Cambria Math" panose="02040503050406030204" pitchFamily="18" charset="0"/>
                    </a:rPr>
                    <m:t>⋅</m:t>
                  </m:r>
                  <m:sSub>
                    <m:e>
                      <m:r>
                        <m:rPr>
                          <m:scr m:val="script"/>
                        </m:rPr>
                        <a:rPr xmlns:a="http://schemas.openxmlformats.org/drawingml/2006/main" sz="1850" i="1">
                          <a:solidFill>
                            <a:srgbClr val="3F3F3F"/>
                          </a:solidFill>
                          <a:latin typeface="Cambria Math" panose="02040503050406030204" pitchFamily="18" charset="0"/>
                        </a:rPr>
                        <m:t>L</m:t>
                      </m:r>
                    </m:e>
                    <m:sub>
                      <m:r>
                        <m:rPr>
                          <m:nor/>
                        </m:rPr>
                        <a:rPr xmlns:a="http://schemas.openxmlformats.org/drawingml/2006/main" sz="1850" i="1">
                          <a:solidFill>
                            <a:srgbClr val="3F3F3F"/>
                          </a:solidFill>
                          <a:latin typeface="Cambria Math" panose="02040503050406030204" pitchFamily="18" charset="0"/>
                        </a:rPr>
                        <m:t>L1</m:t>
                      </m:r>
                    </m:sub>
                  </m:sSub>
                  <m:r>
                    <a:rPr xmlns:a="http://schemas.openxmlformats.org/drawingml/2006/main" sz="1850" i="1">
                      <a:solidFill>
                        <a:srgbClr val="3F3F3F"/>
                      </a:solidFill>
                      <a:latin typeface="Cambria Math" panose="02040503050406030204" pitchFamily="18" charset="0"/>
                    </a:rPr>
                    <m:t>+</m:t>
                  </m:r>
                  <m:sSub>
                    <m:e>
                      <m:r>
                        <a:rPr xmlns:a="http://schemas.openxmlformats.org/drawingml/2006/main" sz="1850" i="1">
                          <a:solidFill>
                            <a:srgbClr val="3F3F3F"/>
                          </a:solidFill>
                          <a:latin typeface="Cambria Math" panose="02040503050406030204" pitchFamily="18" charset="0"/>
                        </a:rPr>
                        <m:t>λ</m:t>
                      </m:r>
                    </m:e>
                    <m:sub>
                      <m:r>
                        <m:rPr>
                          <m:nor/>
                        </m:rPr>
                        <a:rPr xmlns:a="http://schemas.openxmlformats.org/drawingml/2006/main" sz="1850" i="1">
                          <a:solidFill>
                            <a:srgbClr val="3F3F3F"/>
                          </a:solidFill>
                          <a:latin typeface="Cambria Math" panose="02040503050406030204" pitchFamily="18" charset="0"/>
                        </a:rPr>
                        <m:t>LPIPS</m:t>
                      </m:r>
                    </m:sub>
                  </m:sSub>
                  <m:r>
                    <a:rPr xmlns:a="http://schemas.openxmlformats.org/drawingml/2006/main" sz="1850" i="1">
                      <a:solidFill>
                        <a:srgbClr val="3F3F3F"/>
                      </a:solidFill>
                      <a:latin typeface="Cambria Math" panose="02040503050406030204" pitchFamily="18" charset="0"/>
                    </a:rPr>
                    <m:t>⋅</m:t>
                  </m:r>
                  <m:sSub>
                    <m:e>
                      <m:r>
                        <m:rPr>
                          <m:scr m:val="script"/>
                        </m:rPr>
                        <a:rPr xmlns:a="http://schemas.openxmlformats.org/drawingml/2006/main" sz="1850" i="1">
                          <a:solidFill>
                            <a:srgbClr val="3F3F3F"/>
                          </a:solidFill>
                          <a:latin typeface="Cambria Math" panose="02040503050406030204" pitchFamily="18" charset="0"/>
                        </a:rPr>
                        <m:t>L</m:t>
                      </m:r>
                    </m:e>
                    <m:sub>
                      <m:r>
                        <m:rPr>
                          <m:nor/>
                        </m:rPr>
                        <a:rPr xmlns:a="http://schemas.openxmlformats.org/drawingml/2006/main" sz="1850" i="1">
                          <a:solidFill>
                            <a:srgbClr val="3F3F3F"/>
                          </a:solidFill>
                          <a:latin typeface="Cambria Math" panose="02040503050406030204" pitchFamily="18" charset="0"/>
                        </a:rPr>
                        <m:t>LPIPS</m:t>
                      </m:r>
                    </m:sub>
                  </m:sSub>
                </m:oMath>
              </m:oMathPara>
            </a14:m>
          </a:p>
          <a:p>
            <a:pPr marL="79552" indent="-79552" defTabSz="795527">
              <a:spcBef>
                <a:spcPts val="1000"/>
              </a:spcBef>
              <a:buFont typeface="Arial"/>
              <a:buChar char="•"/>
              <a:defRPr sz="1740"/>
            </a:pPr>
            <a14:m>
              <m:oMathPara>
                <m:oMathParaPr>
                  <m:jc m:val="left"/>
                </m:oMathParaPr>
                <m:oMath>
                  <m:sSub>
                    <m:e>
                      <m:r>
                        <m:rPr>
                          <m:scr m:val="script"/>
                        </m:rPr>
                        <a:rPr xmlns:a="http://schemas.openxmlformats.org/drawingml/2006/main" sz="1850" i="1">
                          <a:solidFill>
                            <a:srgbClr val="3F3F3F"/>
                          </a:solidFill>
                          <a:latin typeface="Cambria Math" panose="02040503050406030204" pitchFamily="18" charset="0"/>
                        </a:rPr>
                        <m:t>L</m:t>
                      </m:r>
                    </m:e>
                    <m:sub>
                      <m:r>
                        <m:rPr>
                          <m:nor/>
                        </m:rPr>
                        <a:rPr xmlns:a="http://schemas.openxmlformats.org/drawingml/2006/main" sz="1850" i="1">
                          <a:solidFill>
                            <a:srgbClr val="3F3F3F"/>
                          </a:solidFill>
                          <a:latin typeface="Cambria Math" panose="02040503050406030204" pitchFamily="18" charset="0"/>
                        </a:rPr>
                        <m:t>L1</m:t>
                      </m:r>
                    </m:sub>
                  </m:sSub>
                  <m:r>
                    <a:rPr xmlns:a="http://schemas.openxmlformats.org/drawingml/2006/main" sz="1850" i="1">
                      <a:solidFill>
                        <a:srgbClr val="3F3F3F"/>
                      </a:solidFill>
                      <a:latin typeface="Cambria Math" panose="02040503050406030204" pitchFamily="18" charset="0"/>
                    </a:rPr>
                    <m:t>=</m:t>
                  </m:r>
                  <m:r>
                    <a:rPr xmlns:a="http://schemas.openxmlformats.org/drawingml/2006/main" sz="1850" i="1">
                      <a:solidFill>
                        <a:srgbClr val="3F3F3F"/>
                      </a:solidFill>
                      <a:latin typeface="Cambria Math" panose="02040503050406030204" pitchFamily="18" charset="0"/>
                    </a:rPr>
                    <m:t>{</m:t>
                  </m:r>
                  <m:m>
                    <m:mPr>
                      <m:ctrlPr>
                        <a:rPr xmlns:a="http://schemas.openxmlformats.org/drawingml/2006/main" sz="1850" i="1">
                          <a:solidFill>
                            <a:srgbClr val="3F3F3F"/>
                          </a:solidFill>
                          <a:latin typeface="Cambria Math" panose="02040503050406030204" pitchFamily="18" charset="0"/>
                        </a:rPr>
                      </m:ctrlPr>
                      <m:baseJc m:val="center"/>
                      <m:plcHide m:val="on"/>
                      <m:mcs>
                        <m:mc>
                          <m:mcPr>
                            <m:count m:val="2"/>
                            <m:mcJc m:val="center"/>
                          </m:mcPr>
                        </m:mc>
                      </m:mcs>
                    </m:mPr>
                    <m:mr>
                      <m:e>
                        <m:f>
                          <m:fPr>
                            <m:ctrlPr>
                              <a:rPr xmlns:a="http://schemas.openxmlformats.org/drawingml/2006/main" sz="1850" i="1">
                                <a:solidFill>
                                  <a:srgbClr val="3F3F3F"/>
                                </a:solidFill>
                                <a:latin typeface="Cambria Math" panose="02040503050406030204" pitchFamily="18" charset="0"/>
                              </a:rPr>
                            </m:ctrlPr>
                            <m:type m:val="bar"/>
                          </m:fPr>
                          <m:num>
                            <m:argPr>
                              <m:scrLvl m:val="0"/>
                            </m:argPr>
                            <m:r>
                              <a:rPr xmlns:a="http://schemas.openxmlformats.org/drawingml/2006/main" sz="1850" i="1">
                                <a:solidFill>
                                  <a:srgbClr val="3F3F3F"/>
                                </a:solidFill>
                                <a:latin typeface="Cambria Math" panose="02040503050406030204" pitchFamily="18" charset="0"/>
                              </a:rPr>
                              <m:t>1</m:t>
                            </m:r>
                          </m:num>
                          <m:den>
                            <m:argPr>
                              <m:scrLvl m:val="0"/>
                            </m:argPr>
                            <m:r>
                              <a:rPr xmlns:a="http://schemas.openxmlformats.org/drawingml/2006/main" sz="1850" i="1">
                                <a:solidFill>
                                  <a:srgbClr val="3F3F3F"/>
                                </a:solidFill>
                                <a:latin typeface="Cambria Math" panose="02040503050406030204" pitchFamily="18" charset="0"/>
                              </a:rPr>
                              <m:t>N</m:t>
                            </m:r>
                          </m:den>
                        </m:f>
                        <m:sSubSup>
                          <m:e>
                            <m:argPr>
                              <m:scrLvl m:val="0"/>
                            </m:argPr>
                            <m:r>
                              <a:rPr xmlns:a="http://schemas.openxmlformats.org/drawingml/2006/main" sz="1850" i="1">
                                <a:solidFill>
                                  <a:srgbClr val="3F3F3F"/>
                                </a:solidFill>
                                <a:latin typeface="Cambria Math" panose="02040503050406030204" pitchFamily="18" charset="0"/>
                              </a:rPr>
                              <m:t>∑</m:t>
                            </m:r>
                          </m:e>
                          <m:sub>
                            <m:argPr>
                              <m:scrLvl m:val="0"/>
                            </m:argPr>
                            <m:r>
                              <a:rPr xmlns:a="http://schemas.openxmlformats.org/drawingml/2006/main" sz="1850" i="1">
                                <a:solidFill>
                                  <a:srgbClr val="3F3F3F"/>
                                </a:solidFill>
                                <a:latin typeface="Cambria Math" panose="02040503050406030204" pitchFamily="18" charset="0"/>
                              </a:rPr>
                              <m:t>i</m:t>
                            </m:r>
                            <m:r>
                              <a:rPr xmlns:a="http://schemas.openxmlformats.org/drawingml/2006/main" sz="1850" i="1">
                                <a:solidFill>
                                  <a:srgbClr val="3F3F3F"/>
                                </a:solidFill>
                                <a:latin typeface="Cambria Math" panose="02040503050406030204" pitchFamily="18" charset="0"/>
                              </a:rPr>
                              <m:t>=</m:t>
                            </m:r>
                            <m:r>
                              <a:rPr xmlns:a="http://schemas.openxmlformats.org/drawingml/2006/main" sz="1850" i="1">
                                <a:solidFill>
                                  <a:srgbClr val="3F3F3F"/>
                                </a:solidFill>
                                <a:latin typeface="Cambria Math" panose="02040503050406030204" pitchFamily="18" charset="0"/>
                              </a:rPr>
                              <m:t>1</m:t>
                            </m:r>
                          </m:sub>
                          <m:sup>
                            <m:argPr>
                              <m:scrLvl m:val="0"/>
                            </m:argPr>
                            <m:r>
                              <a:rPr xmlns:a="http://schemas.openxmlformats.org/drawingml/2006/main" sz="1850" i="1">
                                <a:solidFill>
                                  <a:srgbClr val="3F3F3F"/>
                                </a:solidFill>
                                <a:latin typeface="Cambria Math" panose="02040503050406030204" pitchFamily="18" charset="0"/>
                              </a:rPr>
                              <m:t>N</m:t>
                            </m:r>
                          </m:sup>
                        </m:sSubSup>
                        <m:sSub>
                          <m:e>
                            <m:argPr>
                              <m:scrLvl m:val="0"/>
                            </m:argPr>
                            <m:r>
                              <a:rPr xmlns:a="http://schemas.openxmlformats.org/drawingml/2006/main" sz="1850" i="1">
                                <a:solidFill>
                                  <a:srgbClr val="3F3F3F"/>
                                </a:solidFill>
                                <a:latin typeface="Cambria Math" panose="02040503050406030204" pitchFamily="18" charset="0"/>
                              </a:rPr>
                              <m:t>α</m:t>
                            </m:r>
                          </m:e>
                          <m:sub>
                            <m:argPr>
                              <m:scrLvl m:val="0"/>
                            </m:argPr>
                            <m:r>
                              <a:rPr xmlns:a="http://schemas.openxmlformats.org/drawingml/2006/main" sz="1850" i="1">
                                <a:solidFill>
                                  <a:srgbClr val="3F3F3F"/>
                                </a:solidFill>
                                <a:latin typeface="Cambria Math" panose="02040503050406030204" pitchFamily="18" charset="0"/>
                              </a:rPr>
                              <m:t>i</m:t>
                            </m:r>
                          </m:sub>
                        </m:sSub>
                        <m:r>
                          <a:rPr xmlns:a="http://schemas.openxmlformats.org/drawingml/2006/main" sz="1850" i="1">
                            <a:solidFill>
                              <a:srgbClr val="3F3F3F"/>
                            </a:solidFill>
                            <a:latin typeface="Cambria Math" panose="02040503050406030204" pitchFamily="18" charset="0"/>
                          </a:rPr>
                          <m:t>⋅</m:t>
                        </m:r>
                        <m:d>
                          <m:dPr>
                            <m:ctrlPr>
                              <a:rPr xmlns:a="http://schemas.openxmlformats.org/drawingml/2006/main" sz="1850" i="1">
                                <a:solidFill>
                                  <a:srgbClr val="3F3F3F"/>
                                </a:solidFill>
                                <a:latin typeface="Cambria Math" panose="02040503050406030204" pitchFamily="18" charset="0"/>
                              </a:rPr>
                            </m:ctrlPr>
                            <m:begChr m:val="|"/>
                            <m:endChr m:val="|"/>
                          </m:dPr>
                          <m:e>
                            <m:argPr>
                              <m:scrLvl m:val="0"/>
                            </m:argPr>
                            <m:sSub>
                              <m:e>
                                <m:argPr>
                                  <m:scrLvl m:val="0"/>
                                </m:argPr>
                                <m:limUpp>
                                  <m:e>
                                    <m:argPr>
                                      <m:scrLvl m:val="0"/>
                                    </m:argPr>
                                    <m:r>
                                      <a:rPr xmlns:a="http://schemas.openxmlformats.org/drawingml/2006/main" sz="1850" i="1">
                                        <a:solidFill>
                                          <a:srgbClr val="3F3F3F"/>
                                        </a:solidFill>
                                        <a:latin typeface="Cambria Math" panose="02040503050406030204" pitchFamily="18" charset="0"/>
                                      </a:rPr>
                                      <m:t>y</m:t>
                                    </m:r>
                                  </m:e>
                                  <m:lim>
                                    <m:argPr>
                                      <m:scrLvl m:val="0"/>
                                    </m:argPr>
                                    <m:r>
                                      <a:rPr xmlns:a="http://schemas.openxmlformats.org/drawingml/2006/main" sz="1850" i="1">
                                        <a:solidFill>
                                          <a:srgbClr val="3F3F3F"/>
                                        </a:solidFill>
                                        <a:latin typeface="Cambria Math" panose="02040503050406030204" pitchFamily="18" charset="0"/>
                                      </a:rPr>
                                      <m:t>̂</m:t>
                                    </m:r>
                                  </m:lim>
                                </m:limUpp>
                              </m:e>
                              <m:sub>
                                <m:argPr>
                                  <m:scrLvl m:val="0"/>
                                </m:argPr>
                                <m:r>
                                  <a:rPr xmlns:a="http://schemas.openxmlformats.org/drawingml/2006/main" sz="1850" i="1">
                                    <a:solidFill>
                                      <a:srgbClr val="3F3F3F"/>
                                    </a:solidFill>
                                    <a:latin typeface="Cambria Math" panose="02040503050406030204" pitchFamily="18" charset="0"/>
                                  </a:rPr>
                                  <m:t>i</m:t>
                                </m:r>
                              </m:sub>
                            </m:sSub>
                            <m:r>
                              <a:rPr xmlns:a="http://schemas.openxmlformats.org/drawingml/2006/main" sz="1850" i="1">
                                <a:solidFill>
                                  <a:srgbClr val="3F3F3F"/>
                                </a:solidFill>
                                <a:latin typeface="Cambria Math" panose="02040503050406030204" pitchFamily="18" charset="0"/>
                              </a:rPr>
                              <m:t>-</m:t>
                            </m:r>
                            <m:sSub>
                              <m:e>
                                <m:argPr>
                                  <m:scrLvl m:val="0"/>
                                </m:argPr>
                                <m:r>
                                  <a:rPr xmlns:a="http://schemas.openxmlformats.org/drawingml/2006/main" sz="1850" i="1">
                                    <a:solidFill>
                                      <a:srgbClr val="3F3F3F"/>
                                    </a:solidFill>
                                    <a:latin typeface="Cambria Math" panose="02040503050406030204" pitchFamily="18" charset="0"/>
                                  </a:rPr>
                                  <m:t>y</m:t>
                                </m:r>
                              </m:e>
                              <m:sub>
                                <m:argPr>
                                  <m:scrLvl m:val="0"/>
                                </m:argPr>
                                <m:r>
                                  <a:rPr xmlns:a="http://schemas.openxmlformats.org/drawingml/2006/main" sz="1850" i="1">
                                    <a:solidFill>
                                      <a:srgbClr val="3F3F3F"/>
                                    </a:solidFill>
                                    <a:latin typeface="Cambria Math" panose="02040503050406030204" pitchFamily="18" charset="0"/>
                                  </a:rPr>
                                  <m:t>i</m:t>
                                </m:r>
                              </m:sub>
                            </m:sSub>
                          </m:e>
                        </m:d>
                      </m:e>
                      <m:e>
                        <m:r>
                          <m:rPr>
                            <m:nor/>
                          </m:rPr>
                          <a:rPr xmlns:a="http://schemas.openxmlformats.org/drawingml/2006/main" sz="1850" i="1">
                            <a:solidFill>
                              <a:srgbClr val="3F3F3F"/>
                            </a:solidFill>
                            <a:latin typeface="Cambria Math" panose="02040503050406030204" pitchFamily="18" charset="0"/>
                          </a:rPr>
                          <m:t>if alpha map is used</m:t>
                        </m:r>
                      </m:e>
                    </m:mr>
                    <m:mr>
                      <m:e>
                        <m:f>
                          <m:fPr>
                            <m:ctrlPr>
                              <a:rPr xmlns:a="http://schemas.openxmlformats.org/drawingml/2006/main" sz="1850" i="1">
                                <a:solidFill>
                                  <a:srgbClr val="3F3F3F"/>
                                </a:solidFill>
                                <a:latin typeface="Cambria Math" panose="02040503050406030204" pitchFamily="18" charset="0"/>
                              </a:rPr>
                            </m:ctrlPr>
                            <m:type m:val="bar"/>
                          </m:fPr>
                          <m:num>
                            <m:argPr>
                              <m:scrLvl m:val="0"/>
                            </m:argPr>
                            <m:r>
                              <a:rPr xmlns:a="http://schemas.openxmlformats.org/drawingml/2006/main" sz="1850" i="1">
                                <a:solidFill>
                                  <a:srgbClr val="3F3F3F"/>
                                </a:solidFill>
                                <a:latin typeface="Cambria Math" panose="02040503050406030204" pitchFamily="18" charset="0"/>
                              </a:rPr>
                              <m:t>1</m:t>
                            </m:r>
                          </m:num>
                          <m:den>
                            <m:argPr>
                              <m:scrLvl m:val="0"/>
                            </m:argPr>
                            <m:r>
                              <a:rPr xmlns:a="http://schemas.openxmlformats.org/drawingml/2006/main" sz="1850" i="1">
                                <a:solidFill>
                                  <a:srgbClr val="3F3F3F"/>
                                </a:solidFill>
                                <a:latin typeface="Cambria Math" panose="02040503050406030204" pitchFamily="18" charset="0"/>
                              </a:rPr>
                              <m:t>N</m:t>
                            </m:r>
                          </m:den>
                        </m:f>
                        <m:sSubSup>
                          <m:e>
                            <m:argPr>
                              <m:scrLvl m:val="0"/>
                            </m:argPr>
                            <m:r>
                              <a:rPr xmlns:a="http://schemas.openxmlformats.org/drawingml/2006/main" sz="1850" i="1">
                                <a:solidFill>
                                  <a:srgbClr val="3F3F3F"/>
                                </a:solidFill>
                                <a:latin typeface="Cambria Math" panose="02040503050406030204" pitchFamily="18" charset="0"/>
                              </a:rPr>
                              <m:t>∑</m:t>
                            </m:r>
                          </m:e>
                          <m:sub>
                            <m:argPr>
                              <m:scrLvl m:val="0"/>
                            </m:argPr>
                            <m:r>
                              <a:rPr xmlns:a="http://schemas.openxmlformats.org/drawingml/2006/main" sz="1850" i="1">
                                <a:solidFill>
                                  <a:srgbClr val="3F3F3F"/>
                                </a:solidFill>
                                <a:latin typeface="Cambria Math" panose="02040503050406030204" pitchFamily="18" charset="0"/>
                              </a:rPr>
                              <m:t>i</m:t>
                            </m:r>
                            <m:r>
                              <a:rPr xmlns:a="http://schemas.openxmlformats.org/drawingml/2006/main" sz="1850" i="1">
                                <a:solidFill>
                                  <a:srgbClr val="3F3F3F"/>
                                </a:solidFill>
                                <a:latin typeface="Cambria Math" panose="02040503050406030204" pitchFamily="18" charset="0"/>
                              </a:rPr>
                              <m:t>=</m:t>
                            </m:r>
                            <m:r>
                              <a:rPr xmlns:a="http://schemas.openxmlformats.org/drawingml/2006/main" sz="1850" i="1">
                                <a:solidFill>
                                  <a:srgbClr val="3F3F3F"/>
                                </a:solidFill>
                                <a:latin typeface="Cambria Math" panose="02040503050406030204" pitchFamily="18" charset="0"/>
                              </a:rPr>
                              <m:t>1</m:t>
                            </m:r>
                          </m:sub>
                          <m:sup>
                            <m:argPr>
                              <m:scrLvl m:val="0"/>
                            </m:argPr>
                            <m:r>
                              <a:rPr xmlns:a="http://schemas.openxmlformats.org/drawingml/2006/main" sz="1850" i="1">
                                <a:solidFill>
                                  <a:srgbClr val="3F3F3F"/>
                                </a:solidFill>
                                <a:latin typeface="Cambria Math" panose="02040503050406030204" pitchFamily="18" charset="0"/>
                              </a:rPr>
                              <m:t>N</m:t>
                            </m:r>
                          </m:sup>
                        </m:sSubSup>
                        <m:d>
                          <m:dPr>
                            <m:ctrlPr>
                              <a:rPr xmlns:a="http://schemas.openxmlformats.org/drawingml/2006/main" sz="1850" i="1">
                                <a:solidFill>
                                  <a:srgbClr val="3F3F3F"/>
                                </a:solidFill>
                                <a:latin typeface="Cambria Math" panose="02040503050406030204" pitchFamily="18" charset="0"/>
                              </a:rPr>
                            </m:ctrlPr>
                            <m:begChr m:val="|"/>
                            <m:endChr m:val="|"/>
                          </m:dPr>
                          <m:e>
                            <m:argPr>
                              <m:scrLvl m:val="0"/>
                            </m:argPr>
                            <m:sSub>
                              <m:e>
                                <m:argPr>
                                  <m:scrLvl m:val="0"/>
                                </m:argPr>
                                <m:limUpp>
                                  <m:e>
                                    <m:argPr>
                                      <m:scrLvl m:val="0"/>
                                    </m:argPr>
                                    <m:r>
                                      <a:rPr xmlns:a="http://schemas.openxmlformats.org/drawingml/2006/main" sz="1850" i="1">
                                        <a:solidFill>
                                          <a:srgbClr val="3F3F3F"/>
                                        </a:solidFill>
                                        <a:latin typeface="Cambria Math" panose="02040503050406030204" pitchFamily="18" charset="0"/>
                                      </a:rPr>
                                      <m:t>y</m:t>
                                    </m:r>
                                  </m:e>
                                  <m:lim>
                                    <m:argPr>
                                      <m:scrLvl m:val="0"/>
                                    </m:argPr>
                                    <m:r>
                                      <a:rPr xmlns:a="http://schemas.openxmlformats.org/drawingml/2006/main" sz="1850" i="1">
                                        <a:solidFill>
                                          <a:srgbClr val="3F3F3F"/>
                                        </a:solidFill>
                                        <a:latin typeface="Cambria Math" panose="02040503050406030204" pitchFamily="18" charset="0"/>
                                      </a:rPr>
                                      <m:t>̂</m:t>
                                    </m:r>
                                  </m:lim>
                                </m:limUpp>
                              </m:e>
                              <m:sub>
                                <m:argPr>
                                  <m:scrLvl m:val="0"/>
                                </m:argPr>
                                <m:r>
                                  <a:rPr xmlns:a="http://schemas.openxmlformats.org/drawingml/2006/main" sz="1850" i="1">
                                    <a:solidFill>
                                      <a:srgbClr val="3F3F3F"/>
                                    </a:solidFill>
                                    <a:latin typeface="Cambria Math" panose="02040503050406030204" pitchFamily="18" charset="0"/>
                                  </a:rPr>
                                  <m:t>i</m:t>
                                </m:r>
                              </m:sub>
                            </m:sSub>
                            <m:r>
                              <a:rPr xmlns:a="http://schemas.openxmlformats.org/drawingml/2006/main" sz="1850" i="1">
                                <a:solidFill>
                                  <a:srgbClr val="3F3F3F"/>
                                </a:solidFill>
                                <a:latin typeface="Cambria Math" panose="02040503050406030204" pitchFamily="18" charset="0"/>
                              </a:rPr>
                              <m:t>-</m:t>
                            </m:r>
                            <m:sSub>
                              <m:e>
                                <m:argPr>
                                  <m:scrLvl m:val="0"/>
                                </m:argPr>
                                <m:r>
                                  <a:rPr xmlns:a="http://schemas.openxmlformats.org/drawingml/2006/main" sz="1850" i="1">
                                    <a:solidFill>
                                      <a:srgbClr val="3F3F3F"/>
                                    </a:solidFill>
                                    <a:latin typeface="Cambria Math" panose="02040503050406030204" pitchFamily="18" charset="0"/>
                                  </a:rPr>
                                  <m:t>y</m:t>
                                </m:r>
                              </m:e>
                              <m:sub>
                                <m:argPr>
                                  <m:scrLvl m:val="0"/>
                                </m:argPr>
                                <m:r>
                                  <a:rPr xmlns:a="http://schemas.openxmlformats.org/drawingml/2006/main" sz="1850" i="1">
                                    <a:solidFill>
                                      <a:srgbClr val="3F3F3F"/>
                                    </a:solidFill>
                                    <a:latin typeface="Cambria Math" panose="02040503050406030204" pitchFamily="18" charset="0"/>
                                  </a:rPr>
                                  <m:t>i</m:t>
                                </m:r>
                              </m:sub>
                            </m:sSub>
                          </m:e>
                        </m:d>
                      </m:e>
                      <m:e>
                        <m:r>
                          <m:rPr>
                            <m:nor/>
                          </m:rPr>
                          <a:rPr xmlns:a="http://schemas.openxmlformats.org/drawingml/2006/main" sz="1850" i="1">
                            <a:solidFill>
                              <a:srgbClr val="3F3F3F"/>
                            </a:solidFill>
                            <a:latin typeface="Cambria Math" panose="02040503050406030204" pitchFamily="18" charset="0"/>
                          </a:rPr>
                          <m:t>otherwise</m:t>
                        </m:r>
                      </m:e>
                    </m:mr>
                  </m:m>
                </m:oMath>
              </m:oMathPara>
            </a14:m>
          </a:p>
          <a:p>
            <a:pPr marL="79552" indent="-79552" defTabSz="795527">
              <a:spcBef>
                <a:spcPts val="1000"/>
              </a:spcBef>
              <a:buFont typeface="Arial"/>
              <a:buChar char="•"/>
              <a:defRPr sz="1740"/>
            </a:pPr>
            <a14:m>
              <m:oMathPara>
                <m:oMathParaPr>
                  <m:jc m:val="left"/>
                </m:oMathParaPr>
                <m:oMath>
                  <m:sSub>
                    <m:e>
                      <m:r>
                        <m:rPr>
                          <m:scr m:val="script"/>
                        </m:rPr>
                        <a:rPr xmlns:a="http://schemas.openxmlformats.org/drawingml/2006/main" sz="1850" i="1">
                          <a:solidFill>
                            <a:srgbClr val="3F3F3F"/>
                          </a:solidFill>
                          <a:latin typeface="Cambria Math" panose="02040503050406030204" pitchFamily="18" charset="0"/>
                        </a:rPr>
                        <m:t>L</m:t>
                      </m:r>
                    </m:e>
                    <m:sub>
                      <m:r>
                        <m:rPr>
                          <m:nor/>
                        </m:rPr>
                        <a:rPr xmlns:a="http://schemas.openxmlformats.org/drawingml/2006/main" sz="1850" i="1">
                          <a:solidFill>
                            <a:srgbClr val="3F3F3F"/>
                          </a:solidFill>
                          <a:latin typeface="Cambria Math" panose="02040503050406030204" pitchFamily="18" charset="0"/>
                        </a:rPr>
                        <m:t>LPIPS</m:t>
                      </m:r>
                    </m:sub>
                  </m:sSub>
                  <m:r>
                    <a:rPr xmlns:a="http://schemas.openxmlformats.org/drawingml/2006/main" sz="1850" i="1">
                      <a:solidFill>
                        <a:srgbClr val="3F3F3F"/>
                      </a:solidFill>
                      <a:latin typeface="Cambria Math" panose="02040503050406030204" pitchFamily="18" charset="0"/>
                    </a:rPr>
                    <m:t>=</m:t>
                  </m:r>
                  <m:r>
                    <m:rPr>
                      <m:nor/>
                    </m:rPr>
                    <a:rPr xmlns:a="http://schemas.openxmlformats.org/drawingml/2006/main" sz="1850" i="1">
                      <a:solidFill>
                        <a:srgbClr val="3F3F3F"/>
                      </a:solidFill>
                      <a:latin typeface="Cambria Math" panose="02040503050406030204" pitchFamily="18" charset="0"/>
                    </a:rPr>
                    <m:t>LPIPS</m:t>
                  </m:r>
                  <m:r>
                    <a:rPr xmlns:a="http://schemas.openxmlformats.org/drawingml/2006/main" sz="1850" i="1">
                      <a:solidFill>
                        <a:srgbClr val="3F3F3F"/>
                      </a:solidFill>
                      <a:latin typeface="Cambria Math" panose="02040503050406030204" pitchFamily="18" charset="0"/>
                    </a:rPr>
                    <m:t>(</m:t>
                  </m:r>
                  <m:limUpp>
                    <m:e>
                      <m:r>
                        <a:rPr xmlns:a="http://schemas.openxmlformats.org/drawingml/2006/main" sz="1850" i="1">
                          <a:solidFill>
                            <a:srgbClr val="3F3F3F"/>
                          </a:solidFill>
                          <a:latin typeface="Cambria Math" panose="02040503050406030204" pitchFamily="18" charset="0"/>
                        </a:rPr>
                        <m:t>y</m:t>
                      </m:r>
                    </m:e>
                    <m:lim>
                      <m:r>
                        <a:rPr xmlns:a="http://schemas.openxmlformats.org/drawingml/2006/main" sz="1850" i="1">
                          <a:solidFill>
                            <a:srgbClr val="3F3F3F"/>
                          </a:solidFill>
                          <a:latin typeface="Cambria Math" panose="02040503050406030204" pitchFamily="18" charset="0"/>
                        </a:rPr>
                        <m:t>̂</m:t>
                      </m:r>
                    </m:lim>
                  </m:limUpp>
                  <m:r>
                    <a:rPr xmlns:a="http://schemas.openxmlformats.org/drawingml/2006/main" sz="1850" i="1">
                      <a:solidFill>
                        <a:srgbClr val="3F3F3F"/>
                      </a:solidFill>
                      <a:latin typeface="Cambria Math" panose="02040503050406030204" pitchFamily="18" charset="0"/>
                    </a:rPr>
                    <m:t>,</m:t>
                  </m:r>
                  <m:r>
                    <a:rPr xmlns:a="http://schemas.openxmlformats.org/drawingml/2006/main" sz="1850" i="1">
                      <a:solidFill>
                        <a:srgbClr val="3F3F3F"/>
                      </a:solidFill>
                      <a:latin typeface="Cambria Math" panose="02040503050406030204" pitchFamily="18" charset="0"/>
                    </a:rPr>
                    <m:t>y</m:t>
                  </m:r>
                  <m:r>
                    <a:rPr xmlns:a="http://schemas.openxmlformats.org/drawingml/2006/main" sz="1850" i="1">
                      <a:solidFill>
                        <a:srgbClr val="3F3F3F"/>
                      </a:solidFill>
                      <a:latin typeface="Cambria Math" panose="02040503050406030204" pitchFamily="18" charset="0"/>
                    </a:rPr>
                    <m:t>)</m:t>
                  </m:r>
                </m:oMath>
              </m:oMathPara>
            </a14:m>
            <a:endParaRPr sz="2000"/>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E1E1DB"/>
      </a:lt1>
      <a:dk2>
        <a:srgbClr val="A7A7A7"/>
      </a:dk2>
      <a:lt2>
        <a:srgbClr val="535353"/>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FF00FF"/>
      </a:folHlink>
    </a:clrScheme>
    <a:fontScheme name="Retrospect">
      <a:majorFont>
        <a:latin typeface="Helvetica"/>
        <a:ea typeface="Helvetica"/>
        <a:cs typeface="Helvetica"/>
      </a:majorFont>
      <a:minorFont>
        <a:latin typeface="Calibri"/>
        <a:ea typeface="Calibri"/>
        <a:cs typeface="Calibri"/>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A7A7A7"/>
      </a:dk2>
      <a:lt2>
        <a:srgbClr val="535353"/>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FF00FF"/>
      </a:folHlink>
    </a:clrScheme>
    <a:fontScheme name="Retrospect">
      <a:majorFont>
        <a:latin typeface="Helvetica"/>
        <a:ea typeface="Helvetica"/>
        <a:cs typeface="Helvetica"/>
      </a:majorFont>
      <a:minorFont>
        <a:latin typeface="Calibri"/>
        <a:ea typeface="Calibri"/>
        <a:cs typeface="Calibri"/>
      </a:minorFont>
    </a:fontScheme>
    <a:fmtScheme name="Retrospe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2700000">
              <a:srgbClr val="000000">
                <a:alpha val="60000"/>
              </a:srgbClr>
            </a:outerShdw>
          </a:effectLst>
        </a:effectStyle>
        <a:effectStyle>
          <a:effectLst>
            <a:outerShdw sx="100000" sy="100000" kx="0" ky="0" algn="b" rotWithShape="0" blurRad="38100" dist="25400" dir="270000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chemeClr val="accent1"/>
          </a:solidFill>
          <a:prstDash val="solid"/>
          <a:round/>
        </a:ln>
        <a:effectLst>
          <a:outerShdw sx="100000" sy="100000" kx="0" ky="0" algn="b" rotWithShape="0" blurRad="38100" dist="25400" dir="2700000">
            <a:srgbClr val="000000">
              <a:alpha val="60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5875"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